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2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B106BF-DA05-4D2C-A085-A3643D613311}" v="5" dt="2023-04-24T12:12:24.847"/>
    <p1510:client id="{6BBC19CE-FE2F-54CC-EC11-5491E05BB8CB}" v="134" dt="2023-04-22T16:06:46.238"/>
    <p1510:client id="{A570B6D4-5AB6-452A-B3CD-D7121B05D0E1}" v="777" dt="2023-04-22T16:10:39.21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94660"/>
  </p:normalViewPr>
  <p:slideViewPr>
    <p:cSldViewPr snapToGrid="0">
      <p:cViewPr varScale="1">
        <p:scale>
          <a:sx n="73" d="100"/>
          <a:sy n="73" d="100"/>
        </p:scale>
        <p:origin x="912" y="4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3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27742"/>
            <a:ext cx="18287998" cy="115925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998523"/>
            <a:ext cx="4410189" cy="91848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43694" y="1006506"/>
            <a:ext cx="13797170" cy="2826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slide" Target="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slide" Target="slid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designr.com.br/5-criterios-de-usabilidade-para-sites-e-aplicativos/#:~:text=Toler%C3%A2ncia%20ao%20erro,-%C3%89%20praticamente%20imposs%C3%ADvel&amp;text=O%20ponto%20importante%20%C3%A9%20como,voc%C3%AA%20n%C3%A3o%20deve%20culpa%2Dlo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://www.marceloramos.com.br/publicacao/53#:~:text=facilidade%20de%20aprendizado%3A%20cada%20sistema,dos%20benef%C3%ADcios%20e%20das%20funcionalidad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slide" Target="slide2.xml"/><Relationship Id="rId5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hyperlink" Target="https://neilpatel.com/br/blog/usabilidade-o-que-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slide" Target="slide12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slide" Target="slide11.xml"/><Relationship Id="rId3" Type="http://schemas.openxmlformats.org/officeDocument/2006/relationships/slide" Target="slide8.xml"/><Relationship Id="rId7" Type="http://schemas.openxmlformats.org/officeDocument/2006/relationships/slide" Target="slide6.xml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slide" Target="slide10.xml"/><Relationship Id="rId5" Type="http://schemas.openxmlformats.org/officeDocument/2006/relationships/slide" Target="slide7.xml"/><Relationship Id="rId15" Type="http://schemas.openxmlformats.org/officeDocument/2006/relationships/slide" Target="slide2.xm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slide" Target="slide9.xml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slide" Target="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slide" Target="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3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3694" y="359525"/>
            <a:ext cx="13797170" cy="2236420"/>
          </a:xfrm>
          <a:prstGeom prst="rect">
            <a:avLst/>
          </a:prstGeom>
        </p:spPr>
        <p:txBody>
          <a:bodyPr vert="horz" wrap="square" lIns="0" tIns="782231" rIns="0" bIns="0" rtlCol="0" anchor="t">
            <a:spAutoFit/>
          </a:bodyPr>
          <a:lstStyle/>
          <a:p>
            <a:pPr marL="605790">
              <a:lnSpc>
                <a:spcPct val="100000"/>
              </a:lnSpc>
              <a:spcBef>
                <a:spcPts val="100"/>
              </a:spcBef>
            </a:pPr>
            <a:r>
              <a:rPr lang="en-US" sz="9400" spc="1520" dirty="0">
                <a:solidFill>
                  <a:srgbClr val="6F28FF"/>
                </a:solidFill>
                <a:ea typeface="HGPSoeiKakugothicUB"/>
              </a:rPr>
              <a:t>USABILIDADE</a:t>
            </a:r>
            <a:endParaRPr lang="en-US" sz="9400" dirty="0">
              <a:ea typeface="HGPSoeiKakugothicUB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C38303-61C1-0219-3751-24146889F379}"/>
              </a:ext>
            </a:extLst>
          </p:cNvPr>
          <p:cNvSpPr txBox="1"/>
          <p:nvPr/>
        </p:nvSpPr>
        <p:spPr>
          <a:xfrm>
            <a:off x="1366855" y="2892437"/>
            <a:ext cx="612906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Calibri"/>
                <a:ea typeface="Tahoma"/>
                <a:cs typeface="Tahoma"/>
              </a:rPr>
              <a:t>Ana Clara Cordeiro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  <a:latin typeface="Calibri"/>
                <a:ea typeface="Tahoma"/>
                <a:cs typeface="Tahoma"/>
              </a:rPr>
              <a:t>Ana Laura Vicentine</a:t>
            </a:r>
          </a:p>
          <a:p>
            <a:pPr algn="l"/>
            <a:r>
              <a:rPr lang="en-US" sz="3600" dirty="0" err="1">
                <a:solidFill>
                  <a:schemeClr val="bg1"/>
                </a:solidFill>
                <a:latin typeface="Calibri"/>
                <a:ea typeface="Tahoma"/>
                <a:cs typeface="Tahoma"/>
              </a:rPr>
              <a:t>Ariany</a:t>
            </a:r>
            <a:r>
              <a:rPr lang="en-US" sz="3600" dirty="0">
                <a:solidFill>
                  <a:schemeClr val="bg1"/>
                </a:solidFill>
                <a:latin typeface="Calibri"/>
                <a:ea typeface="Tahoma"/>
                <a:cs typeface="Tahoma"/>
              </a:rPr>
              <a:t> Andrade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  <a:latin typeface="Calibri"/>
                <a:ea typeface="Tahoma"/>
                <a:cs typeface="Tahoma"/>
              </a:rPr>
              <a:t>Daniel da Silva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  <a:latin typeface="Calibri"/>
                <a:ea typeface="Tahoma"/>
                <a:cs typeface="Tahoma"/>
              </a:rPr>
              <a:t>Danielle Trindade</a:t>
            </a:r>
          </a:p>
        </p:txBody>
      </p:sp>
      <p:pic>
        <p:nvPicPr>
          <p:cNvPr id="9" name="object 5">
            <a:extLst>
              <a:ext uri="{FF2B5EF4-FFF2-40B4-BE49-F238E27FC236}">
                <a16:creationId xmlns:a16="http://schemas.microsoft.com/office/drawing/2014/main" id="{70ECA3B9-5838-3ACD-FAB5-1EC94937EFA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37184" y="0"/>
            <a:ext cx="4750814" cy="1028699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A5A25F2-EFED-DECA-7748-425A2FBF9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60000">
            <a:off x="8531982" y="244250"/>
            <a:ext cx="10852030" cy="1083046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7D8FE3A-EF4A-4AE2-AFB9-72BF026DD29F}"/>
              </a:ext>
            </a:extLst>
          </p:cNvPr>
          <p:cNvSpPr txBox="1"/>
          <p:nvPr/>
        </p:nvSpPr>
        <p:spPr>
          <a:xfrm>
            <a:off x="250021" y="9175663"/>
            <a:ext cx="16683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6F28FF"/>
                </a:solidFill>
                <a:latin typeface="Bahnschrift SemiBold SemiConden" panose="020B0502040204020203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MENU</a:t>
            </a:r>
            <a:endParaRPr lang="pt-BR" sz="5000" dirty="0">
              <a:solidFill>
                <a:srgbClr val="6F28FF"/>
              </a:solidFill>
              <a:latin typeface="Bahnschrift SemiBold SemiConden" panose="020B0502040204020203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0" spc="1355">
                <a:solidFill>
                  <a:srgbClr val="6F28FF"/>
                </a:solidFill>
              </a:rPr>
              <a:t>Flexibilidade</a:t>
            </a:r>
            <a:endParaRPr sz="10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4553" y="0"/>
            <a:ext cx="4973445" cy="10286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6BAFD8-EA1F-07FA-7C40-39887B8C64C6}"/>
              </a:ext>
            </a:extLst>
          </p:cNvPr>
          <p:cNvSpPr txBox="1"/>
          <p:nvPr/>
        </p:nvSpPr>
        <p:spPr>
          <a:xfrm>
            <a:off x="737166" y="3152072"/>
            <a:ext cx="10385099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3200"/>
              <a:t> Um </a:t>
            </a:r>
            <a:r>
              <a:rPr lang="en-US" sz="3200" err="1"/>
              <a:t>produto</a:t>
            </a:r>
            <a:r>
              <a:rPr lang="en-US" sz="3200"/>
              <a:t> </a:t>
            </a:r>
            <a:r>
              <a:rPr lang="en-US" sz="3200" err="1"/>
              <a:t>deve</a:t>
            </a:r>
            <a:r>
              <a:rPr lang="en-US" sz="3200"/>
              <a:t> ser </a:t>
            </a:r>
            <a:r>
              <a:rPr lang="en-US" sz="3200" err="1"/>
              <a:t>flexível</a:t>
            </a:r>
            <a:r>
              <a:rPr lang="en-US" sz="3200"/>
              <a:t> e </a:t>
            </a:r>
            <a:r>
              <a:rPr lang="en-US" sz="3200" err="1"/>
              <a:t>acomodar</a:t>
            </a:r>
            <a:r>
              <a:rPr lang="en-US" sz="3200"/>
              <a:t> </a:t>
            </a:r>
            <a:r>
              <a:rPr lang="en-US" sz="3200" err="1"/>
              <a:t>diferentes</a:t>
            </a:r>
            <a:r>
              <a:rPr lang="en-US" sz="3200"/>
              <a:t> </a:t>
            </a:r>
            <a:r>
              <a:rPr lang="en-US" sz="3200" err="1"/>
              <a:t>estilos</a:t>
            </a:r>
            <a:r>
              <a:rPr lang="en-US" sz="3200"/>
              <a:t> de </a:t>
            </a:r>
            <a:r>
              <a:rPr lang="en-US" sz="3200" err="1"/>
              <a:t>uso</a:t>
            </a:r>
            <a:r>
              <a:rPr lang="en-US" sz="3200"/>
              <a:t>, </a:t>
            </a:r>
            <a:r>
              <a:rPr lang="en-US" sz="3200" err="1"/>
              <a:t>preferências</a:t>
            </a:r>
            <a:r>
              <a:rPr lang="en-US" sz="3200"/>
              <a:t> e </a:t>
            </a:r>
            <a:r>
              <a:rPr lang="en-US" sz="3200" err="1"/>
              <a:t>necessidades</a:t>
            </a:r>
            <a:r>
              <a:rPr lang="en-US" sz="3200"/>
              <a:t> dos </a:t>
            </a:r>
            <a:r>
              <a:rPr lang="en-US" sz="3200" err="1"/>
              <a:t>usuários</a:t>
            </a:r>
            <a:r>
              <a:rPr lang="en-US" sz="3200"/>
              <a:t>. </a:t>
            </a:r>
            <a:r>
              <a:rPr lang="en-US" sz="3200" err="1"/>
              <a:t>Isso</a:t>
            </a:r>
            <a:r>
              <a:rPr lang="en-US" sz="3200"/>
              <a:t> </a:t>
            </a:r>
            <a:r>
              <a:rPr lang="en-US" sz="3200" err="1"/>
              <a:t>pode</a:t>
            </a:r>
            <a:r>
              <a:rPr lang="en-US" sz="3200"/>
              <a:t> ser </a:t>
            </a:r>
            <a:r>
              <a:rPr lang="en-US" sz="3200" err="1"/>
              <a:t>alcançado</a:t>
            </a:r>
            <a:r>
              <a:rPr lang="en-US" sz="3200"/>
              <a:t> </a:t>
            </a:r>
            <a:r>
              <a:rPr lang="en-US" sz="3200" err="1"/>
              <a:t>através</a:t>
            </a:r>
            <a:r>
              <a:rPr lang="en-US" sz="3200"/>
              <a:t> de </a:t>
            </a:r>
            <a:r>
              <a:rPr lang="en-US" sz="3200" err="1"/>
              <a:t>opções</a:t>
            </a:r>
            <a:r>
              <a:rPr lang="en-US" sz="3200"/>
              <a:t> de </a:t>
            </a:r>
            <a:r>
              <a:rPr lang="en-US" sz="3200" err="1"/>
              <a:t>personalização</a:t>
            </a:r>
            <a:r>
              <a:rPr lang="en-US" sz="3200"/>
              <a:t> e </a:t>
            </a:r>
            <a:r>
              <a:rPr lang="en-US" sz="3200" err="1"/>
              <a:t>adaptação</a:t>
            </a:r>
            <a:r>
              <a:rPr lang="en-US" sz="3200"/>
              <a:t> </a:t>
            </a:r>
            <a:r>
              <a:rPr lang="en-US" sz="3200" err="1"/>
              <a:t>às</a:t>
            </a:r>
            <a:r>
              <a:rPr lang="en-US" sz="3200"/>
              <a:t> </a:t>
            </a:r>
            <a:r>
              <a:rPr lang="en-US" sz="3200" err="1"/>
              <a:t>necessidades</a:t>
            </a:r>
            <a:r>
              <a:rPr lang="en-US" sz="3200"/>
              <a:t> </a:t>
            </a:r>
            <a:r>
              <a:rPr lang="en-US" sz="3200" err="1"/>
              <a:t>individuais</a:t>
            </a:r>
            <a:r>
              <a:rPr lang="en-US" sz="3200"/>
              <a:t> dos </a:t>
            </a:r>
            <a:r>
              <a:rPr lang="en-US" sz="3200" err="1"/>
              <a:t>usuários</a:t>
            </a:r>
            <a:r>
              <a:rPr lang="en-US" sz="3200"/>
              <a:t>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5EC721F-E514-4178-BFF6-BF3F42E80971}"/>
              </a:ext>
            </a:extLst>
          </p:cNvPr>
          <p:cNvSpPr txBox="1"/>
          <p:nvPr/>
        </p:nvSpPr>
        <p:spPr>
          <a:xfrm>
            <a:off x="250021" y="9175663"/>
            <a:ext cx="16683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6F28FF"/>
                </a:solidFill>
                <a:latin typeface="Bahnschrift SemiBold SemiConden" panose="020B0502040204020203" pitchFamily="34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MENU</a:t>
            </a:r>
            <a:endParaRPr lang="pt-BR" sz="5000" dirty="0">
              <a:solidFill>
                <a:srgbClr val="6F28FF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F4DB01F-D714-4EE9-82BD-20D35DB138D5}"/>
              </a:ext>
            </a:extLst>
          </p:cNvPr>
          <p:cNvSpPr txBox="1"/>
          <p:nvPr/>
        </p:nvSpPr>
        <p:spPr>
          <a:xfrm>
            <a:off x="15801275" y="9175663"/>
            <a:ext cx="24867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chemeClr val="bg1"/>
                </a:solidFill>
                <a:latin typeface="Bahnschrift SemiBold SemiConden" panose="020B0502040204020203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TÓPICOS</a:t>
            </a:r>
            <a:endParaRPr lang="pt-BR" sz="50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2415" rIns="0" bIns="0" rtlCol="0" anchor="t">
            <a:spAutoFit/>
          </a:bodyPr>
          <a:lstStyle/>
          <a:p>
            <a:pPr marL="12700" marR="5080">
              <a:lnSpc>
                <a:spcPts val="9980"/>
              </a:lnSpc>
              <a:spcBef>
                <a:spcPts val="2145"/>
              </a:spcBef>
            </a:pPr>
            <a:r>
              <a:rPr sz="10000" spc="1720">
                <a:solidFill>
                  <a:srgbClr val="6F28FF"/>
                </a:solidFill>
              </a:rPr>
              <a:t>Tolerância</a:t>
            </a:r>
            <a:r>
              <a:rPr lang="en-US" sz="10000" spc="1350">
                <a:solidFill>
                  <a:srgbClr val="6F28FF"/>
                </a:solidFill>
              </a:rPr>
              <a:t> </a:t>
            </a:r>
            <a:r>
              <a:rPr lang="en-US" sz="10000" spc="1925">
                <a:solidFill>
                  <a:srgbClr val="6F28FF"/>
                </a:solidFill>
              </a:rPr>
              <a:t>a </a:t>
            </a:r>
            <a:r>
              <a:rPr sz="10000" spc="1820">
                <a:solidFill>
                  <a:srgbClr val="6F28FF"/>
                </a:solidFill>
              </a:rPr>
              <a:t>erros</a:t>
            </a:r>
            <a:endParaRPr sz="10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4553" y="0"/>
            <a:ext cx="4973445" cy="10286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AB99A1-157E-ED32-8D52-2F224F48D90C}"/>
              </a:ext>
            </a:extLst>
          </p:cNvPr>
          <p:cNvSpPr txBox="1"/>
          <p:nvPr/>
        </p:nvSpPr>
        <p:spPr>
          <a:xfrm>
            <a:off x="745988" y="4490147"/>
            <a:ext cx="9903123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3200"/>
              <a:t>Um </a:t>
            </a:r>
            <a:r>
              <a:rPr lang="en-US" sz="3200" err="1"/>
              <a:t>produto</a:t>
            </a:r>
            <a:r>
              <a:rPr lang="en-US" sz="3200"/>
              <a:t> </a:t>
            </a:r>
            <a:r>
              <a:rPr lang="en-US" sz="3200" err="1"/>
              <a:t>deve</a:t>
            </a:r>
            <a:r>
              <a:rPr lang="en-US" sz="3200"/>
              <a:t> ser </a:t>
            </a:r>
            <a:r>
              <a:rPr lang="en-US" sz="3200" err="1"/>
              <a:t>projetado</a:t>
            </a:r>
            <a:r>
              <a:rPr lang="en-US" sz="3200"/>
              <a:t> para </a:t>
            </a:r>
            <a:r>
              <a:rPr lang="en-US" sz="3200" err="1"/>
              <a:t>minimizar</a:t>
            </a:r>
            <a:r>
              <a:rPr lang="en-US" sz="3200"/>
              <a:t> a </a:t>
            </a:r>
            <a:r>
              <a:rPr lang="en-US" sz="3200" err="1"/>
              <a:t>ocorrência</a:t>
            </a:r>
            <a:r>
              <a:rPr lang="en-US" sz="3200"/>
              <a:t> de </a:t>
            </a:r>
            <a:r>
              <a:rPr lang="en-US" sz="3200" err="1"/>
              <a:t>erros</a:t>
            </a:r>
            <a:r>
              <a:rPr lang="en-US" sz="3200"/>
              <a:t> e </a:t>
            </a:r>
            <a:r>
              <a:rPr lang="en-US" sz="3200" err="1"/>
              <a:t>ajudar</a:t>
            </a:r>
            <a:r>
              <a:rPr lang="en-US" sz="3200"/>
              <a:t> </a:t>
            </a:r>
            <a:r>
              <a:rPr lang="en-US" sz="3200" err="1"/>
              <a:t>os</a:t>
            </a:r>
            <a:r>
              <a:rPr lang="en-US" sz="3200"/>
              <a:t> </a:t>
            </a:r>
            <a:r>
              <a:rPr lang="en-US" sz="3200" err="1"/>
              <a:t>usuários</a:t>
            </a:r>
            <a:r>
              <a:rPr lang="en-US" sz="3200"/>
              <a:t> a </a:t>
            </a:r>
            <a:r>
              <a:rPr lang="en-US" sz="3200" err="1"/>
              <a:t>corrigir</a:t>
            </a:r>
            <a:r>
              <a:rPr lang="en-US" sz="3200"/>
              <a:t> </a:t>
            </a:r>
            <a:r>
              <a:rPr lang="en-US" sz="3200" err="1"/>
              <a:t>erros</a:t>
            </a:r>
            <a:r>
              <a:rPr lang="en-US" sz="3200"/>
              <a:t> </a:t>
            </a:r>
            <a:r>
              <a:rPr lang="en-US" sz="3200" err="1"/>
              <a:t>quando</a:t>
            </a:r>
            <a:r>
              <a:rPr lang="en-US" sz="3200"/>
              <a:t> </a:t>
            </a:r>
            <a:r>
              <a:rPr lang="en-US" sz="3200" err="1"/>
              <a:t>eles</a:t>
            </a:r>
            <a:r>
              <a:rPr lang="en-US" sz="3200"/>
              <a:t> </a:t>
            </a:r>
            <a:r>
              <a:rPr lang="en-US" sz="3200" err="1"/>
              <a:t>ocorrem</a:t>
            </a:r>
            <a:r>
              <a:rPr lang="en-US" sz="3200"/>
              <a:t>. </a:t>
            </a:r>
            <a:r>
              <a:rPr lang="en-US" sz="3200" err="1"/>
              <a:t>Isso</a:t>
            </a:r>
            <a:r>
              <a:rPr lang="en-US" sz="3200"/>
              <a:t> </a:t>
            </a:r>
            <a:r>
              <a:rPr lang="en-US" sz="3200" err="1"/>
              <a:t>pode</a:t>
            </a:r>
            <a:r>
              <a:rPr lang="en-US" sz="3200"/>
              <a:t> </a:t>
            </a:r>
            <a:r>
              <a:rPr lang="en-US" sz="3200" err="1"/>
              <a:t>incluir</a:t>
            </a:r>
            <a:r>
              <a:rPr lang="en-US" sz="3200"/>
              <a:t> </a:t>
            </a:r>
            <a:r>
              <a:rPr lang="en-US" sz="3200" err="1"/>
              <a:t>mensagens</a:t>
            </a:r>
            <a:r>
              <a:rPr lang="en-US" sz="3200"/>
              <a:t> de </a:t>
            </a:r>
            <a:r>
              <a:rPr lang="en-US" sz="3200" err="1"/>
              <a:t>erro</a:t>
            </a:r>
            <a:r>
              <a:rPr lang="en-US" sz="3200"/>
              <a:t> </a:t>
            </a:r>
            <a:r>
              <a:rPr lang="en-US" sz="3200" err="1"/>
              <a:t>claras</a:t>
            </a:r>
            <a:r>
              <a:rPr lang="en-US" sz="3200"/>
              <a:t> e </a:t>
            </a:r>
            <a:r>
              <a:rPr lang="en-US" sz="3200" err="1"/>
              <a:t>opções</a:t>
            </a:r>
            <a:r>
              <a:rPr lang="en-US" sz="3200"/>
              <a:t> de </a:t>
            </a:r>
            <a:r>
              <a:rPr lang="en-US" sz="3200" err="1"/>
              <a:t>desfazer</a:t>
            </a:r>
            <a:r>
              <a:rPr lang="en-US" sz="3200"/>
              <a:t> </a:t>
            </a:r>
            <a:r>
              <a:rPr lang="en-US" sz="3200" err="1"/>
              <a:t>ou</a:t>
            </a:r>
            <a:r>
              <a:rPr lang="en-US" sz="3200"/>
              <a:t> </a:t>
            </a:r>
            <a:r>
              <a:rPr lang="en-US" sz="3200" err="1"/>
              <a:t>voltar</a:t>
            </a:r>
            <a:r>
              <a:rPr lang="en-US" sz="3200"/>
              <a:t> </a:t>
            </a:r>
            <a:r>
              <a:rPr lang="en-US" sz="3200" err="1"/>
              <a:t>atrás</a:t>
            </a:r>
            <a:r>
              <a:rPr lang="en-US" sz="3200"/>
              <a:t>.</a:t>
            </a:r>
          </a:p>
          <a:p>
            <a:pPr algn="l"/>
            <a:endParaRPr lang="en-US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EBD1D9-BC5C-41B9-9D1F-47EFCE81DD2B}"/>
              </a:ext>
            </a:extLst>
          </p:cNvPr>
          <p:cNvSpPr txBox="1"/>
          <p:nvPr/>
        </p:nvSpPr>
        <p:spPr>
          <a:xfrm>
            <a:off x="250021" y="9175663"/>
            <a:ext cx="16683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6F28FF"/>
                </a:solidFill>
                <a:latin typeface="Bahnschrift SemiBold SemiConden" panose="020B0502040204020203" pitchFamily="34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MENU</a:t>
            </a:r>
            <a:endParaRPr lang="pt-BR" sz="5000" dirty="0">
              <a:solidFill>
                <a:srgbClr val="6F28FF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E7BE93D-3759-484B-8B5A-0D25D9D3A1D6}"/>
              </a:ext>
            </a:extLst>
          </p:cNvPr>
          <p:cNvSpPr txBox="1"/>
          <p:nvPr/>
        </p:nvSpPr>
        <p:spPr>
          <a:xfrm>
            <a:off x="15801275" y="9175663"/>
            <a:ext cx="24867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chemeClr val="bg1"/>
                </a:solidFill>
                <a:latin typeface="Bahnschrift SemiBold SemiConden" panose="020B0502040204020203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TÓPICOS</a:t>
            </a:r>
            <a:endParaRPr lang="pt-BR" sz="50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4480">
              <a:lnSpc>
                <a:spcPct val="100000"/>
              </a:lnSpc>
              <a:spcBef>
                <a:spcPts val="100"/>
              </a:spcBef>
            </a:pPr>
            <a:r>
              <a:rPr sz="10000" spc="2945">
                <a:solidFill>
                  <a:srgbClr val="000000"/>
                </a:solidFill>
              </a:rPr>
              <a:t>CONCLUSÃO</a:t>
            </a:r>
            <a:endParaRPr sz="10000"/>
          </a:p>
        </p:txBody>
      </p:sp>
      <p:grpSp>
        <p:nvGrpSpPr>
          <p:cNvPr id="3" name="object 3"/>
          <p:cNvGrpSpPr/>
          <p:nvPr/>
        </p:nvGrpSpPr>
        <p:grpSpPr>
          <a:xfrm>
            <a:off x="13056235" y="885758"/>
            <a:ext cx="1687830" cy="1664335"/>
            <a:chOff x="13056235" y="885758"/>
            <a:chExt cx="1687830" cy="1664335"/>
          </a:xfrm>
        </p:grpSpPr>
        <p:sp>
          <p:nvSpPr>
            <p:cNvPr id="4" name="object 4"/>
            <p:cNvSpPr/>
            <p:nvPr/>
          </p:nvSpPr>
          <p:spPr>
            <a:xfrm>
              <a:off x="13056235" y="885824"/>
              <a:ext cx="1687830" cy="1663700"/>
            </a:xfrm>
            <a:custGeom>
              <a:avLst/>
              <a:gdLst/>
              <a:ahLst/>
              <a:cxnLst/>
              <a:rect l="l" t="t" r="r" b="b"/>
              <a:pathLst>
                <a:path w="1687830" h="1663700">
                  <a:moveTo>
                    <a:pt x="1069013" y="1651000"/>
                  </a:moveTo>
                  <a:lnTo>
                    <a:pt x="618814" y="1651000"/>
                  </a:lnTo>
                  <a:lnTo>
                    <a:pt x="638840" y="1663700"/>
                  </a:lnTo>
                  <a:lnTo>
                    <a:pt x="1048987" y="1663700"/>
                  </a:lnTo>
                  <a:lnTo>
                    <a:pt x="1069013" y="1651000"/>
                  </a:lnTo>
                  <a:close/>
                </a:path>
                <a:path w="1687830" h="1663700">
                  <a:moveTo>
                    <a:pt x="1108635" y="1638300"/>
                  </a:moveTo>
                  <a:lnTo>
                    <a:pt x="579192" y="1638300"/>
                  </a:lnTo>
                  <a:lnTo>
                    <a:pt x="598930" y="1651000"/>
                  </a:lnTo>
                  <a:lnTo>
                    <a:pt x="1088896" y="1651000"/>
                  </a:lnTo>
                  <a:lnTo>
                    <a:pt x="1108635" y="1638300"/>
                  </a:lnTo>
                  <a:close/>
                </a:path>
                <a:path w="1687830" h="1663700">
                  <a:moveTo>
                    <a:pt x="1166874" y="1612900"/>
                  </a:moveTo>
                  <a:lnTo>
                    <a:pt x="520952" y="1612900"/>
                  </a:lnTo>
                  <a:lnTo>
                    <a:pt x="559608" y="1638300"/>
                  </a:lnTo>
                  <a:lnTo>
                    <a:pt x="1128219" y="1638300"/>
                  </a:lnTo>
                  <a:lnTo>
                    <a:pt x="1166874" y="1612900"/>
                  </a:lnTo>
                  <a:close/>
                </a:path>
                <a:path w="1687830" h="1663700">
                  <a:moveTo>
                    <a:pt x="1223292" y="1587500"/>
                  </a:moveTo>
                  <a:lnTo>
                    <a:pt x="464535" y="1587500"/>
                  </a:lnTo>
                  <a:lnTo>
                    <a:pt x="501924" y="1612900"/>
                  </a:lnTo>
                  <a:lnTo>
                    <a:pt x="1185903" y="1612900"/>
                  </a:lnTo>
                  <a:lnTo>
                    <a:pt x="1223292" y="1587500"/>
                  </a:lnTo>
                  <a:close/>
                </a:path>
                <a:path w="1687830" h="1663700">
                  <a:moveTo>
                    <a:pt x="843913" y="0"/>
                  </a:moveTo>
                  <a:lnTo>
                    <a:pt x="720088" y="0"/>
                  </a:lnTo>
                  <a:lnTo>
                    <a:pt x="699657" y="12700"/>
                  </a:lnTo>
                  <a:lnTo>
                    <a:pt x="659009" y="12700"/>
                  </a:lnTo>
                  <a:lnTo>
                    <a:pt x="638840" y="25400"/>
                  </a:lnTo>
                  <a:lnTo>
                    <a:pt x="598930" y="25400"/>
                  </a:lnTo>
                  <a:lnTo>
                    <a:pt x="579192" y="38100"/>
                  </a:lnTo>
                  <a:lnTo>
                    <a:pt x="559608" y="38100"/>
                  </a:lnTo>
                  <a:lnTo>
                    <a:pt x="520952" y="63500"/>
                  </a:lnTo>
                  <a:lnTo>
                    <a:pt x="501924" y="63500"/>
                  </a:lnTo>
                  <a:lnTo>
                    <a:pt x="464535" y="88900"/>
                  </a:lnTo>
                  <a:lnTo>
                    <a:pt x="446149" y="88900"/>
                  </a:lnTo>
                  <a:lnTo>
                    <a:pt x="410066" y="114300"/>
                  </a:lnTo>
                  <a:lnTo>
                    <a:pt x="375029" y="139700"/>
                  </a:lnTo>
                  <a:lnTo>
                    <a:pt x="341200" y="165100"/>
                  </a:lnTo>
                  <a:lnTo>
                    <a:pt x="308608" y="190500"/>
                  </a:lnTo>
                  <a:lnTo>
                    <a:pt x="277160" y="215900"/>
                  </a:lnTo>
                  <a:lnTo>
                    <a:pt x="247140" y="241300"/>
                  </a:lnTo>
                  <a:lnTo>
                    <a:pt x="218661" y="266700"/>
                  </a:lnTo>
                  <a:lnTo>
                    <a:pt x="204921" y="292100"/>
                  </a:lnTo>
                  <a:lnTo>
                    <a:pt x="191514" y="304800"/>
                  </a:lnTo>
                  <a:lnTo>
                    <a:pt x="178582" y="317500"/>
                  </a:lnTo>
                  <a:lnTo>
                    <a:pt x="166067" y="330200"/>
                  </a:lnTo>
                  <a:lnTo>
                    <a:pt x="153956" y="355600"/>
                  </a:lnTo>
                  <a:lnTo>
                    <a:pt x="142238" y="368300"/>
                  </a:lnTo>
                  <a:lnTo>
                    <a:pt x="130929" y="393700"/>
                  </a:lnTo>
                  <a:lnTo>
                    <a:pt x="120061" y="406400"/>
                  </a:lnTo>
                  <a:lnTo>
                    <a:pt x="109645" y="419100"/>
                  </a:lnTo>
                  <a:lnTo>
                    <a:pt x="99693" y="444500"/>
                  </a:lnTo>
                  <a:lnTo>
                    <a:pt x="90121" y="457200"/>
                  </a:lnTo>
                  <a:lnTo>
                    <a:pt x="81024" y="482600"/>
                  </a:lnTo>
                  <a:lnTo>
                    <a:pt x="72404" y="495300"/>
                  </a:lnTo>
                  <a:lnTo>
                    <a:pt x="64260" y="520700"/>
                  </a:lnTo>
                  <a:lnTo>
                    <a:pt x="56573" y="533400"/>
                  </a:lnTo>
                  <a:lnTo>
                    <a:pt x="49338" y="558800"/>
                  </a:lnTo>
                  <a:lnTo>
                    <a:pt x="42579" y="571500"/>
                  </a:lnTo>
                  <a:lnTo>
                    <a:pt x="36320" y="596900"/>
                  </a:lnTo>
                  <a:lnTo>
                    <a:pt x="30560" y="609600"/>
                  </a:lnTo>
                  <a:lnTo>
                    <a:pt x="25287" y="635000"/>
                  </a:lnTo>
                  <a:lnTo>
                    <a:pt x="20515" y="647700"/>
                  </a:lnTo>
                  <a:lnTo>
                    <a:pt x="16254" y="673100"/>
                  </a:lnTo>
                  <a:lnTo>
                    <a:pt x="12438" y="698500"/>
                  </a:lnTo>
                  <a:lnTo>
                    <a:pt x="9158" y="711200"/>
                  </a:lnTo>
                  <a:lnTo>
                    <a:pt x="6378" y="736600"/>
                  </a:lnTo>
                  <a:lnTo>
                    <a:pt x="4062" y="762000"/>
                  </a:lnTo>
                  <a:lnTo>
                    <a:pt x="2302" y="774700"/>
                  </a:lnTo>
                  <a:lnTo>
                    <a:pt x="1030" y="800100"/>
                  </a:lnTo>
                  <a:lnTo>
                    <a:pt x="258" y="812800"/>
                  </a:lnTo>
                  <a:lnTo>
                    <a:pt x="0" y="825500"/>
                  </a:lnTo>
                  <a:lnTo>
                    <a:pt x="258" y="863600"/>
                  </a:lnTo>
                  <a:lnTo>
                    <a:pt x="1030" y="876300"/>
                  </a:lnTo>
                  <a:lnTo>
                    <a:pt x="2302" y="901700"/>
                  </a:lnTo>
                  <a:lnTo>
                    <a:pt x="4062" y="927100"/>
                  </a:lnTo>
                  <a:lnTo>
                    <a:pt x="6378" y="939800"/>
                  </a:lnTo>
                  <a:lnTo>
                    <a:pt x="9158" y="965200"/>
                  </a:lnTo>
                  <a:lnTo>
                    <a:pt x="12438" y="977900"/>
                  </a:lnTo>
                  <a:lnTo>
                    <a:pt x="16254" y="1003300"/>
                  </a:lnTo>
                  <a:lnTo>
                    <a:pt x="20515" y="1028700"/>
                  </a:lnTo>
                  <a:lnTo>
                    <a:pt x="25287" y="1041400"/>
                  </a:lnTo>
                  <a:lnTo>
                    <a:pt x="30560" y="1066800"/>
                  </a:lnTo>
                  <a:lnTo>
                    <a:pt x="36320" y="1079500"/>
                  </a:lnTo>
                  <a:lnTo>
                    <a:pt x="42579" y="1104900"/>
                  </a:lnTo>
                  <a:lnTo>
                    <a:pt x="49338" y="1117600"/>
                  </a:lnTo>
                  <a:lnTo>
                    <a:pt x="56573" y="1143000"/>
                  </a:lnTo>
                  <a:lnTo>
                    <a:pt x="64260" y="1155700"/>
                  </a:lnTo>
                  <a:lnTo>
                    <a:pt x="72404" y="1181100"/>
                  </a:lnTo>
                  <a:lnTo>
                    <a:pt x="81024" y="1193800"/>
                  </a:lnTo>
                  <a:lnTo>
                    <a:pt x="90121" y="1219200"/>
                  </a:lnTo>
                  <a:lnTo>
                    <a:pt x="99693" y="1231900"/>
                  </a:lnTo>
                  <a:lnTo>
                    <a:pt x="109645" y="1257300"/>
                  </a:lnTo>
                  <a:lnTo>
                    <a:pt x="120061" y="1270000"/>
                  </a:lnTo>
                  <a:lnTo>
                    <a:pt x="130929" y="1295400"/>
                  </a:lnTo>
                  <a:lnTo>
                    <a:pt x="142238" y="1308100"/>
                  </a:lnTo>
                  <a:lnTo>
                    <a:pt x="153956" y="1320800"/>
                  </a:lnTo>
                  <a:lnTo>
                    <a:pt x="166067" y="1346200"/>
                  </a:lnTo>
                  <a:lnTo>
                    <a:pt x="178582" y="1358900"/>
                  </a:lnTo>
                  <a:lnTo>
                    <a:pt x="191514" y="1371600"/>
                  </a:lnTo>
                  <a:lnTo>
                    <a:pt x="204921" y="1384300"/>
                  </a:lnTo>
                  <a:lnTo>
                    <a:pt x="218661" y="1409700"/>
                  </a:lnTo>
                  <a:lnTo>
                    <a:pt x="247140" y="1435100"/>
                  </a:lnTo>
                  <a:lnTo>
                    <a:pt x="277160" y="1460500"/>
                  </a:lnTo>
                  <a:lnTo>
                    <a:pt x="308608" y="1485900"/>
                  </a:lnTo>
                  <a:lnTo>
                    <a:pt x="341200" y="1511300"/>
                  </a:lnTo>
                  <a:lnTo>
                    <a:pt x="375029" y="1536700"/>
                  </a:lnTo>
                  <a:lnTo>
                    <a:pt x="410066" y="1562100"/>
                  </a:lnTo>
                  <a:lnTo>
                    <a:pt x="446149" y="1587500"/>
                  </a:lnTo>
                  <a:lnTo>
                    <a:pt x="1241677" y="1587500"/>
                  </a:lnTo>
                  <a:lnTo>
                    <a:pt x="1277761" y="1562100"/>
                  </a:lnTo>
                  <a:lnTo>
                    <a:pt x="1312797" y="1536700"/>
                  </a:lnTo>
                  <a:lnTo>
                    <a:pt x="1346579" y="1511300"/>
                  </a:lnTo>
                  <a:lnTo>
                    <a:pt x="1379218" y="1485900"/>
                  </a:lnTo>
                  <a:lnTo>
                    <a:pt x="1410651" y="1460500"/>
                  </a:lnTo>
                  <a:lnTo>
                    <a:pt x="1440559" y="1435100"/>
                  </a:lnTo>
                  <a:lnTo>
                    <a:pt x="814914" y="1435100"/>
                  </a:lnTo>
                  <a:lnTo>
                    <a:pt x="786033" y="1422400"/>
                  </a:lnTo>
                  <a:lnTo>
                    <a:pt x="728724" y="1422400"/>
                  </a:lnTo>
                  <a:lnTo>
                    <a:pt x="700364" y="1409700"/>
                  </a:lnTo>
                  <a:lnTo>
                    <a:pt x="672432" y="1409700"/>
                  </a:lnTo>
                  <a:lnTo>
                    <a:pt x="617853" y="1384300"/>
                  </a:lnTo>
                  <a:lnTo>
                    <a:pt x="565466" y="1358900"/>
                  </a:lnTo>
                  <a:lnTo>
                    <a:pt x="515745" y="1333500"/>
                  </a:lnTo>
                  <a:lnTo>
                    <a:pt x="492004" y="1308100"/>
                  </a:lnTo>
                  <a:lnTo>
                    <a:pt x="469168" y="1295400"/>
                  </a:lnTo>
                  <a:lnTo>
                    <a:pt x="447237" y="1282700"/>
                  </a:lnTo>
                  <a:lnTo>
                    <a:pt x="426210" y="1257300"/>
                  </a:lnTo>
                  <a:lnTo>
                    <a:pt x="406186" y="1231900"/>
                  </a:lnTo>
                  <a:lnTo>
                    <a:pt x="387269" y="1219200"/>
                  </a:lnTo>
                  <a:lnTo>
                    <a:pt x="352804" y="1168400"/>
                  </a:lnTo>
                  <a:lnTo>
                    <a:pt x="322975" y="1117600"/>
                  </a:lnTo>
                  <a:lnTo>
                    <a:pt x="298194" y="1066800"/>
                  </a:lnTo>
                  <a:lnTo>
                    <a:pt x="278652" y="1016000"/>
                  </a:lnTo>
                  <a:lnTo>
                    <a:pt x="270923" y="977900"/>
                  </a:lnTo>
                  <a:lnTo>
                    <a:pt x="264539" y="952500"/>
                  </a:lnTo>
                  <a:lnTo>
                    <a:pt x="259559" y="927100"/>
                  </a:lnTo>
                  <a:lnTo>
                    <a:pt x="256030" y="901700"/>
                  </a:lnTo>
                  <a:lnTo>
                    <a:pt x="253931" y="863600"/>
                  </a:lnTo>
                  <a:lnTo>
                    <a:pt x="253236" y="838200"/>
                  </a:lnTo>
                  <a:lnTo>
                    <a:pt x="253931" y="812800"/>
                  </a:lnTo>
                  <a:lnTo>
                    <a:pt x="256030" y="774700"/>
                  </a:lnTo>
                  <a:lnTo>
                    <a:pt x="264539" y="723900"/>
                  </a:lnTo>
                  <a:lnTo>
                    <a:pt x="278652" y="673100"/>
                  </a:lnTo>
                  <a:lnTo>
                    <a:pt x="287739" y="635000"/>
                  </a:lnTo>
                  <a:lnTo>
                    <a:pt x="309960" y="584200"/>
                  </a:lnTo>
                  <a:lnTo>
                    <a:pt x="337253" y="533400"/>
                  </a:lnTo>
                  <a:lnTo>
                    <a:pt x="369471" y="482600"/>
                  </a:lnTo>
                  <a:lnTo>
                    <a:pt x="387269" y="469900"/>
                  </a:lnTo>
                  <a:lnTo>
                    <a:pt x="406186" y="444500"/>
                  </a:lnTo>
                  <a:lnTo>
                    <a:pt x="426210" y="419100"/>
                  </a:lnTo>
                  <a:lnTo>
                    <a:pt x="447237" y="406400"/>
                  </a:lnTo>
                  <a:lnTo>
                    <a:pt x="469168" y="381000"/>
                  </a:lnTo>
                  <a:lnTo>
                    <a:pt x="492004" y="368300"/>
                  </a:lnTo>
                  <a:lnTo>
                    <a:pt x="515745" y="342900"/>
                  </a:lnTo>
                  <a:lnTo>
                    <a:pt x="540272" y="330200"/>
                  </a:lnTo>
                  <a:lnTo>
                    <a:pt x="565466" y="317500"/>
                  </a:lnTo>
                  <a:lnTo>
                    <a:pt x="591326" y="304800"/>
                  </a:lnTo>
                  <a:lnTo>
                    <a:pt x="644928" y="279400"/>
                  </a:lnTo>
                  <a:lnTo>
                    <a:pt x="672432" y="279400"/>
                  </a:lnTo>
                  <a:lnTo>
                    <a:pt x="728724" y="254000"/>
                  </a:lnTo>
                  <a:lnTo>
                    <a:pt x="843913" y="254000"/>
                  </a:lnTo>
                  <a:lnTo>
                    <a:pt x="843913" y="0"/>
                  </a:lnTo>
                  <a:close/>
                </a:path>
                <a:path w="1687830" h="1663700">
                  <a:moveTo>
                    <a:pt x="967738" y="0"/>
                  </a:moveTo>
                  <a:lnTo>
                    <a:pt x="843913" y="0"/>
                  </a:lnTo>
                  <a:lnTo>
                    <a:pt x="843913" y="254000"/>
                  </a:lnTo>
                  <a:lnTo>
                    <a:pt x="959102" y="254000"/>
                  </a:lnTo>
                  <a:lnTo>
                    <a:pt x="1015395" y="279400"/>
                  </a:lnTo>
                  <a:lnTo>
                    <a:pt x="1042899" y="279400"/>
                  </a:lnTo>
                  <a:lnTo>
                    <a:pt x="1096501" y="304800"/>
                  </a:lnTo>
                  <a:lnTo>
                    <a:pt x="1122361" y="317500"/>
                  </a:lnTo>
                  <a:lnTo>
                    <a:pt x="1147555" y="330200"/>
                  </a:lnTo>
                  <a:lnTo>
                    <a:pt x="1172081" y="342900"/>
                  </a:lnTo>
                  <a:lnTo>
                    <a:pt x="1195822" y="368300"/>
                  </a:lnTo>
                  <a:lnTo>
                    <a:pt x="1218659" y="381000"/>
                  </a:lnTo>
                  <a:lnTo>
                    <a:pt x="1240590" y="406400"/>
                  </a:lnTo>
                  <a:lnTo>
                    <a:pt x="1261616" y="419100"/>
                  </a:lnTo>
                  <a:lnTo>
                    <a:pt x="1281641" y="444500"/>
                  </a:lnTo>
                  <a:lnTo>
                    <a:pt x="1300558" y="469900"/>
                  </a:lnTo>
                  <a:lnTo>
                    <a:pt x="1318356" y="482600"/>
                  </a:lnTo>
                  <a:lnTo>
                    <a:pt x="1335022" y="508000"/>
                  </a:lnTo>
                  <a:lnTo>
                    <a:pt x="1364852" y="558800"/>
                  </a:lnTo>
                  <a:lnTo>
                    <a:pt x="1389632" y="609600"/>
                  </a:lnTo>
                  <a:lnTo>
                    <a:pt x="1409175" y="673100"/>
                  </a:lnTo>
                  <a:lnTo>
                    <a:pt x="1416904" y="698500"/>
                  </a:lnTo>
                  <a:lnTo>
                    <a:pt x="1428215" y="749300"/>
                  </a:lnTo>
                  <a:lnTo>
                    <a:pt x="1433878" y="812800"/>
                  </a:lnTo>
                  <a:lnTo>
                    <a:pt x="1434590" y="838200"/>
                  </a:lnTo>
                  <a:lnTo>
                    <a:pt x="1433878" y="863600"/>
                  </a:lnTo>
                  <a:lnTo>
                    <a:pt x="1431749" y="901700"/>
                  </a:lnTo>
                  <a:lnTo>
                    <a:pt x="1428215" y="927100"/>
                  </a:lnTo>
                  <a:lnTo>
                    <a:pt x="1423287" y="952500"/>
                  </a:lnTo>
                  <a:lnTo>
                    <a:pt x="1416904" y="977900"/>
                  </a:lnTo>
                  <a:lnTo>
                    <a:pt x="1409175" y="1016000"/>
                  </a:lnTo>
                  <a:lnTo>
                    <a:pt x="1389632" y="1066800"/>
                  </a:lnTo>
                  <a:lnTo>
                    <a:pt x="1364852" y="1117600"/>
                  </a:lnTo>
                  <a:lnTo>
                    <a:pt x="1335022" y="1168400"/>
                  </a:lnTo>
                  <a:lnTo>
                    <a:pt x="1300558" y="1219200"/>
                  </a:lnTo>
                  <a:lnTo>
                    <a:pt x="1281641" y="1231900"/>
                  </a:lnTo>
                  <a:lnTo>
                    <a:pt x="1261616" y="1257300"/>
                  </a:lnTo>
                  <a:lnTo>
                    <a:pt x="1240590" y="1282700"/>
                  </a:lnTo>
                  <a:lnTo>
                    <a:pt x="1218659" y="1295400"/>
                  </a:lnTo>
                  <a:lnTo>
                    <a:pt x="1195822" y="1308100"/>
                  </a:lnTo>
                  <a:lnTo>
                    <a:pt x="1172081" y="1333500"/>
                  </a:lnTo>
                  <a:lnTo>
                    <a:pt x="1122361" y="1358900"/>
                  </a:lnTo>
                  <a:lnTo>
                    <a:pt x="1069973" y="1384300"/>
                  </a:lnTo>
                  <a:lnTo>
                    <a:pt x="1015395" y="1409700"/>
                  </a:lnTo>
                  <a:lnTo>
                    <a:pt x="987463" y="1409700"/>
                  </a:lnTo>
                  <a:lnTo>
                    <a:pt x="959102" y="1422400"/>
                  </a:lnTo>
                  <a:lnTo>
                    <a:pt x="901794" y="1422400"/>
                  </a:lnTo>
                  <a:lnTo>
                    <a:pt x="872913" y="1435100"/>
                  </a:lnTo>
                  <a:lnTo>
                    <a:pt x="1440559" y="1435100"/>
                  </a:lnTo>
                  <a:lnTo>
                    <a:pt x="1455037" y="1422400"/>
                  </a:lnTo>
                  <a:lnTo>
                    <a:pt x="1469134" y="1409700"/>
                  </a:lnTo>
                  <a:lnTo>
                    <a:pt x="1482850" y="1384300"/>
                  </a:lnTo>
                  <a:lnTo>
                    <a:pt x="1496185" y="1371600"/>
                  </a:lnTo>
                  <a:lnTo>
                    <a:pt x="1509137" y="1358900"/>
                  </a:lnTo>
                  <a:lnTo>
                    <a:pt x="1521696" y="1346200"/>
                  </a:lnTo>
                  <a:lnTo>
                    <a:pt x="1533851" y="1320800"/>
                  </a:lnTo>
                  <a:lnTo>
                    <a:pt x="1545588" y="1308100"/>
                  </a:lnTo>
                  <a:lnTo>
                    <a:pt x="1556879" y="1295400"/>
                  </a:lnTo>
                  <a:lnTo>
                    <a:pt x="1567718" y="1270000"/>
                  </a:lnTo>
                  <a:lnTo>
                    <a:pt x="1578128" y="1257300"/>
                  </a:lnTo>
                  <a:lnTo>
                    <a:pt x="1588133" y="1231900"/>
                  </a:lnTo>
                  <a:lnTo>
                    <a:pt x="1597706" y="1219200"/>
                  </a:lnTo>
                  <a:lnTo>
                    <a:pt x="1606802" y="1193800"/>
                  </a:lnTo>
                  <a:lnTo>
                    <a:pt x="1615422" y="1181100"/>
                  </a:lnTo>
                  <a:lnTo>
                    <a:pt x="1623566" y="1155700"/>
                  </a:lnTo>
                  <a:lnTo>
                    <a:pt x="1631236" y="1143000"/>
                  </a:lnTo>
                  <a:lnTo>
                    <a:pt x="1638441" y="1117600"/>
                  </a:lnTo>
                  <a:lnTo>
                    <a:pt x="1645194" y="1104900"/>
                  </a:lnTo>
                  <a:lnTo>
                    <a:pt x="1651506" y="1079500"/>
                  </a:lnTo>
                  <a:lnTo>
                    <a:pt x="1657249" y="1066800"/>
                  </a:lnTo>
                  <a:lnTo>
                    <a:pt x="1662492" y="1041400"/>
                  </a:lnTo>
                  <a:lnTo>
                    <a:pt x="1667258" y="1028700"/>
                  </a:lnTo>
                  <a:lnTo>
                    <a:pt x="1671572" y="1003300"/>
                  </a:lnTo>
                  <a:lnTo>
                    <a:pt x="1675335" y="977900"/>
                  </a:lnTo>
                  <a:lnTo>
                    <a:pt x="1678621" y="965200"/>
                  </a:lnTo>
                  <a:lnTo>
                    <a:pt x="1681431" y="939800"/>
                  </a:lnTo>
                  <a:lnTo>
                    <a:pt x="1683764" y="927100"/>
                  </a:lnTo>
                  <a:lnTo>
                    <a:pt x="1685525" y="901700"/>
                  </a:lnTo>
                  <a:lnTo>
                    <a:pt x="1686796" y="876300"/>
                  </a:lnTo>
                  <a:lnTo>
                    <a:pt x="1687568" y="863600"/>
                  </a:lnTo>
                  <a:lnTo>
                    <a:pt x="1687753" y="838200"/>
                  </a:lnTo>
                  <a:lnTo>
                    <a:pt x="1687753" y="825500"/>
                  </a:lnTo>
                  <a:lnTo>
                    <a:pt x="1687568" y="812800"/>
                  </a:lnTo>
                  <a:lnTo>
                    <a:pt x="1686796" y="800100"/>
                  </a:lnTo>
                  <a:lnTo>
                    <a:pt x="1685525" y="774700"/>
                  </a:lnTo>
                  <a:lnTo>
                    <a:pt x="1683764" y="762000"/>
                  </a:lnTo>
                  <a:lnTo>
                    <a:pt x="1681431" y="736600"/>
                  </a:lnTo>
                  <a:lnTo>
                    <a:pt x="1678621" y="711200"/>
                  </a:lnTo>
                  <a:lnTo>
                    <a:pt x="1675335" y="698500"/>
                  </a:lnTo>
                  <a:lnTo>
                    <a:pt x="1671572" y="673100"/>
                  </a:lnTo>
                  <a:lnTo>
                    <a:pt x="1667258" y="647700"/>
                  </a:lnTo>
                  <a:lnTo>
                    <a:pt x="1662492" y="635000"/>
                  </a:lnTo>
                  <a:lnTo>
                    <a:pt x="1657249" y="609600"/>
                  </a:lnTo>
                  <a:lnTo>
                    <a:pt x="1651506" y="596900"/>
                  </a:lnTo>
                  <a:lnTo>
                    <a:pt x="1645194" y="571500"/>
                  </a:lnTo>
                  <a:lnTo>
                    <a:pt x="1638441" y="558800"/>
                  </a:lnTo>
                  <a:lnTo>
                    <a:pt x="1631236" y="533400"/>
                  </a:lnTo>
                  <a:lnTo>
                    <a:pt x="1623566" y="520700"/>
                  </a:lnTo>
                  <a:lnTo>
                    <a:pt x="1615422" y="495300"/>
                  </a:lnTo>
                  <a:lnTo>
                    <a:pt x="1606802" y="482600"/>
                  </a:lnTo>
                  <a:lnTo>
                    <a:pt x="1597706" y="457200"/>
                  </a:lnTo>
                  <a:lnTo>
                    <a:pt x="1588133" y="444500"/>
                  </a:lnTo>
                  <a:lnTo>
                    <a:pt x="1578128" y="419100"/>
                  </a:lnTo>
                  <a:lnTo>
                    <a:pt x="1567718" y="406400"/>
                  </a:lnTo>
                  <a:lnTo>
                    <a:pt x="1556879" y="393700"/>
                  </a:lnTo>
                  <a:lnTo>
                    <a:pt x="1545588" y="368300"/>
                  </a:lnTo>
                  <a:lnTo>
                    <a:pt x="1533851" y="355600"/>
                  </a:lnTo>
                  <a:lnTo>
                    <a:pt x="1521696" y="330200"/>
                  </a:lnTo>
                  <a:lnTo>
                    <a:pt x="1509137" y="317500"/>
                  </a:lnTo>
                  <a:lnTo>
                    <a:pt x="1496185" y="304800"/>
                  </a:lnTo>
                  <a:lnTo>
                    <a:pt x="1482850" y="292100"/>
                  </a:lnTo>
                  <a:lnTo>
                    <a:pt x="1469134" y="266700"/>
                  </a:lnTo>
                  <a:lnTo>
                    <a:pt x="1440559" y="241300"/>
                  </a:lnTo>
                  <a:lnTo>
                    <a:pt x="1410651" y="215900"/>
                  </a:lnTo>
                  <a:lnTo>
                    <a:pt x="1379218" y="190500"/>
                  </a:lnTo>
                  <a:lnTo>
                    <a:pt x="1346579" y="165100"/>
                  </a:lnTo>
                  <a:lnTo>
                    <a:pt x="1312797" y="139700"/>
                  </a:lnTo>
                  <a:lnTo>
                    <a:pt x="1277761" y="114300"/>
                  </a:lnTo>
                  <a:lnTo>
                    <a:pt x="1241677" y="88900"/>
                  </a:lnTo>
                  <a:lnTo>
                    <a:pt x="1223292" y="88900"/>
                  </a:lnTo>
                  <a:lnTo>
                    <a:pt x="1185903" y="63500"/>
                  </a:lnTo>
                  <a:lnTo>
                    <a:pt x="1166874" y="63500"/>
                  </a:lnTo>
                  <a:lnTo>
                    <a:pt x="1128219" y="38100"/>
                  </a:lnTo>
                  <a:lnTo>
                    <a:pt x="1108635" y="38100"/>
                  </a:lnTo>
                  <a:lnTo>
                    <a:pt x="1088896" y="25400"/>
                  </a:lnTo>
                  <a:lnTo>
                    <a:pt x="1048987" y="25400"/>
                  </a:lnTo>
                  <a:lnTo>
                    <a:pt x="1028817" y="12700"/>
                  </a:lnTo>
                  <a:lnTo>
                    <a:pt x="988170" y="12700"/>
                  </a:lnTo>
                  <a:lnTo>
                    <a:pt x="96773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215792" y="885758"/>
              <a:ext cx="1528445" cy="1663700"/>
            </a:xfrm>
            <a:custGeom>
              <a:avLst/>
              <a:gdLst/>
              <a:ahLst/>
              <a:cxnLst/>
              <a:rect l="l" t="t" r="r" b="b"/>
              <a:pathLst>
                <a:path w="1528444" h="1663700">
                  <a:moveTo>
                    <a:pt x="896177" y="1651000"/>
                  </a:moveTo>
                  <a:lnTo>
                    <a:pt x="468804" y="1651000"/>
                  </a:lnTo>
                  <a:lnTo>
                    <a:pt x="493460" y="1663700"/>
                  </a:lnTo>
                  <a:lnTo>
                    <a:pt x="871469" y="1663700"/>
                  </a:lnTo>
                  <a:lnTo>
                    <a:pt x="896177" y="1651000"/>
                  </a:lnTo>
                  <a:close/>
                </a:path>
                <a:path w="1528444" h="1663700">
                  <a:moveTo>
                    <a:pt x="944961" y="1638300"/>
                  </a:moveTo>
                  <a:lnTo>
                    <a:pt x="420064" y="1638300"/>
                  </a:lnTo>
                  <a:lnTo>
                    <a:pt x="444327" y="1651000"/>
                  </a:lnTo>
                  <a:lnTo>
                    <a:pt x="920670" y="1651000"/>
                  </a:lnTo>
                  <a:lnTo>
                    <a:pt x="944961" y="1638300"/>
                  </a:lnTo>
                  <a:close/>
                </a:path>
                <a:path w="1528444" h="1663700">
                  <a:moveTo>
                    <a:pt x="197798" y="1181100"/>
                  </a:moveTo>
                  <a:lnTo>
                    <a:pt x="57040" y="1181100"/>
                  </a:lnTo>
                  <a:lnTo>
                    <a:pt x="46944" y="1193800"/>
                  </a:lnTo>
                  <a:lnTo>
                    <a:pt x="37609" y="1193800"/>
                  </a:lnTo>
                  <a:lnTo>
                    <a:pt x="15321" y="1231900"/>
                  </a:lnTo>
                  <a:lnTo>
                    <a:pt x="2623" y="1270000"/>
                  </a:lnTo>
                  <a:lnTo>
                    <a:pt x="0" y="1295400"/>
                  </a:lnTo>
                  <a:lnTo>
                    <a:pt x="509" y="1295400"/>
                  </a:lnTo>
                  <a:lnTo>
                    <a:pt x="2234" y="1308100"/>
                  </a:lnTo>
                  <a:lnTo>
                    <a:pt x="14511" y="1346200"/>
                  </a:lnTo>
                  <a:lnTo>
                    <a:pt x="44436" y="1384300"/>
                  </a:lnTo>
                  <a:lnTo>
                    <a:pt x="61295" y="1409700"/>
                  </a:lnTo>
                  <a:lnTo>
                    <a:pt x="78726" y="1422400"/>
                  </a:lnTo>
                  <a:lnTo>
                    <a:pt x="96728" y="1447800"/>
                  </a:lnTo>
                  <a:lnTo>
                    <a:pt x="115256" y="1460500"/>
                  </a:lnTo>
                  <a:lnTo>
                    <a:pt x="134272" y="1473200"/>
                  </a:lnTo>
                  <a:lnTo>
                    <a:pt x="153789" y="1498600"/>
                  </a:lnTo>
                  <a:lnTo>
                    <a:pt x="173817" y="1511300"/>
                  </a:lnTo>
                  <a:lnTo>
                    <a:pt x="215139" y="1536700"/>
                  </a:lnTo>
                  <a:lnTo>
                    <a:pt x="258272" y="1562100"/>
                  </a:lnTo>
                  <a:lnTo>
                    <a:pt x="302833" y="1587500"/>
                  </a:lnTo>
                  <a:lnTo>
                    <a:pt x="348823" y="1612900"/>
                  </a:lnTo>
                  <a:lnTo>
                    <a:pt x="396051" y="1638300"/>
                  </a:lnTo>
                  <a:lnTo>
                    <a:pt x="969011" y="1638300"/>
                  </a:lnTo>
                  <a:lnTo>
                    <a:pt x="1039449" y="1600200"/>
                  </a:lnTo>
                  <a:lnTo>
                    <a:pt x="1062386" y="1587500"/>
                  </a:lnTo>
                  <a:lnTo>
                    <a:pt x="1084931" y="1587500"/>
                  </a:lnTo>
                  <a:lnTo>
                    <a:pt x="1128984" y="1562100"/>
                  </a:lnTo>
                  <a:lnTo>
                    <a:pt x="1150371" y="1536700"/>
                  </a:lnTo>
                  <a:lnTo>
                    <a:pt x="1171307" y="1524000"/>
                  </a:lnTo>
                  <a:lnTo>
                    <a:pt x="1191813" y="1511300"/>
                  </a:lnTo>
                  <a:lnTo>
                    <a:pt x="1211915" y="1498600"/>
                  </a:lnTo>
                  <a:lnTo>
                    <a:pt x="1231487" y="1485900"/>
                  </a:lnTo>
                  <a:lnTo>
                    <a:pt x="1250570" y="1460500"/>
                  </a:lnTo>
                  <a:lnTo>
                    <a:pt x="1269154" y="1447800"/>
                  </a:lnTo>
                  <a:lnTo>
                    <a:pt x="1287226" y="1435100"/>
                  </a:lnTo>
                  <a:lnTo>
                    <a:pt x="656290" y="1435100"/>
                  </a:lnTo>
                  <a:lnTo>
                    <a:pt x="638522" y="1422400"/>
                  </a:lnTo>
                  <a:lnTo>
                    <a:pt x="568074" y="1422400"/>
                  </a:lnTo>
                  <a:lnTo>
                    <a:pt x="550705" y="1409700"/>
                  </a:lnTo>
                  <a:lnTo>
                    <a:pt x="516336" y="1409700"/>
                  </a:lnTo>
                  <a:lnTo>
                    <a:pt x="499361" y="1397000"/>
                  </a:lnTo>
                  <a:lnTo>
                    <a:pt x="482554" y="1397000"/>
                  </a:lnTo>
                  <a:lnTo>
                    <a:pt x="465937" y="1384300"/>
                  </a:lnTo>
                  <a:lnTo>
                    <a:pt x="449534" y="1384300"/>
                  </a:lnTo>
                  <a:lnTo>
                    <a:pt x="433290" y="1371600"/>
                  </a:lnTo>
                  <a:lnTo>
                    <a:pt x="417308" y="1371600"/>
                  </a:lnTo>
                  <a:lnTo>
                    <a:pt x="401564" y="1358900"/>
                  </a:lnTo>
                  <a:lnTo>
                    <a:pt x="386034" y="1346200"/>
                  </a:lnTo>
                  <a:lnTo>
                    <a:pt x="370841" y="1333500"/>
                  </a:lnTo>
                  <a:lnTo>
                    <a:pt x="355935" y="1333500"/>
                  </a:lnTo>
                  <a:lnTo>
                    <a:pt x="326979" y="1308100"/>
                  </a:lnTo>
                  <a:lnTo>
                    <a:pt x="285956" y="1270000"/>
                  </a:lnTo>
                  <a:lnTo>
                    <a:pt x="248239" y="1231900"/>
                  </a:lnTo>
                  <a:lnTo>
                    <a:pt x="224998" y="1206500"/>
                  </a:lnTo>
                  <a:lnTo>
                    <a:pt x="216709" y="1206500"/>
                  </a:lnTo>
                  <a:lnTo>
                    <a:pt x="207646" y="1193800"/>
                  </a:lnTo>
                  <a:lnTo>
                    <a:pt x="197798" y="1181100"/>
                  </a:lnTo>
                  <a:close/>
                </a:path>
                <a:path w="1528444" h="1663700">
                  <a:moveTo>
                    <a:pt x="883001" y="12700"/>
                  </a:moveTo>
                  <a:lnTo>
                    <a:pt x="760255" y="12700"/>
                  </a:lnTo>
                  <a:lnTo>
                    <a:pt x="749188" y="25400"/>
                  </a:lnTo>
                  <a:lnTo>
                    <a:pt x="738586" y="25400"/>
                  </a:lnTo>
                  <a:lnTo>
                    <a:pt x="728727" y="38100"/>
                  </a:lnTo>
                  <a:lnTo>
                    <a:pt x="719726" y="50800"/>
                  </a:lnTo>
                  <a:lnTo>
                    <a:pt x="711582" y="50800"/>
                  </a:lnTo>
                  <a:lnTo>
                    <a:pt x="693040" y="88900"/>
                  </a:lnTo>
                  <a:lnTo>
                    <a:pt x="684670" y="127000"/>
                  </a:lnTo>
                  <a:lnTo>
                    <a:pt x="684293" y="139700"/>
                  </a:lnTo>
                  <a:lnTo>
                    <a:pt x="685155" y="152400"/>
                  </a:lnTo>
                  <a:lnTo>
                    <a:pt x="687278" y="165100"/>
                  </a:lnTo>
                  <a:lnTo>
                    <a:pt x="690514" y="177800"/>
                  </a:lnTo>
                  <a:lnTo>
                    <a:pt x="694882" y="177800"/>
                  </a:lnTo>
                  <a:lnTo>
                    <a:pt x="700369" y="190500"/>
                  </a:lnTo>
                  <a:lnTo>
                    <a:pt x="706963" y="203200"/>
                  </a:lnTo>
                  <a:lnTo>
                    <a:pt x="714611" y="215900"/>
                  </a:lnTo>
                  <a:lnTo>
                    <a:pt x="723092" y="228600"/>
                  </a:lnTo>
                  <a:lnTo>
                    <a:pt x="732430" y="228600"/>
                  </a:lnTo>
                  <a:lnTo>
                    <a:pt x="742650" y="241300"/>
                  </a:lnTo>
                  <a:lnTo>
                    <a:pt x="753459" y="241300"/>
                  </a:lnTo>
                  <a:lnTo>
                    <a:pt x="764732" y="254000"/>
                  </a:lnTo>
                  <a:lnTo>
                    <a:pt x="788624" y="254000"/>
                  </a:lnTo>
                  <a:lnTo>
                    <a:pt x="806080" y="266700"/>
                  </a:lnTo>
                  <a:lnTo>
                    <a:pt x="840612" y="266700"/>
                  </a:lnTo>
                  <a:lnTo>
                    <a:pt x="857712" y="279400"/>
                  </a:lnTo>
                  <a:lnTo>
                    <a:pt x="891414" y="279400"/>
                  </a:lnTo>
                  <a:lnTo>
                    <a:pt x="907950" y="292100"/>
                  </a:lnTo>
                  <a:lnTo>
                    <a:pt x="924260" y="304800"/>
                  </a:lnTo>
                  <a:lnTo>
                    <a:pt x="940428" y="304800"/>
                  </a:lnTo>
                  <a:lnTo>
                    <a:pt x="956359" y="317500"/>
                  </a:lnTo>
                  <a:lnTo>
                    <a:pt x="972051" y="317500"/>
                  </a:lnTo>
                  <a:lnTo>
                    <a:pt x="987506" y="330200"/>
                  </a:lnTo>
                  <a:lnTo>
                    <a:pt x="1002603" y="342900"/>
                  </a:lnTo>
                  <a:lnTo>
                    <a:pt x="1017414" y="355600"/>
                  </a:lnTo>
                  <a:lnTo>
                    <a:pt x="1031940" y="355600"/>
                  </a:lnTo>
                  <a:lnTo>
                    <a:pt x="1073628" y="393700"/>
                  </a:lnTo>
                  <a:lnTo>
                    <a:pt x="1112123" y="431800"/>
                  </a:lnTo>
                  <a:lnTo>
                    <a:pt x="1147145" y="469900"/>
                  </a:lnTo>
                  <a:lnTo>
                    <a:pt x="1178363" y="520700"/>
                  </a:lnTo>
                  <a:lnTo>
                    <a:pt x="1187912" y="533400"/>
                  </a:lnTo>
                  <a:lnTo>
                    <a:pt x="1197006" y="546100"/>
                  </a:lnTo>
                  <a:lnTo>
                    <a:pt x="1205612" y="558800"/>
                  </a:lnTo>
                  <a:lnTo>
                    <a:pt x="1213719" y="571500"/>
                  </a:lnTo>
                  <a:lnTo>
                    <a:pt x="1221313" y="596900"/>
                  </a:lnTo>
                  <a:lnTo>
                    <a:pt x="1228502" y="609600"/>
                  </a:lnTo>
                  <a:lnTo>
                    <a:pt x="1235203" y="622300"/>
                  </a:lnTo>
                  <a:lnTo>
                    <a:pt x="1241405" y="647700"/>
                  </a:lnTo>
                  <a:lnTo>
                    <a:pt x="1247094" y="660400"/>
                  </a:lnTo>
                  <a:lnTo>
                    <a:pt x="1252261" y="673100"/>
                  </a:lnTo>
                  <a:lnTo>
                    <a:pt x="1256905" y="698500"/>
                  </a:lnTo>
                  <a:lnTo>
                    <a:pt x="1261024" y="711200"/>
                  </a:lnTo>
                  <a:lnTo>
                    <a:pt x="1264620" y="723900"/>
                  </a:lnTo>
                  <a:lnTo>
                    <a:pt x="1267690" y="749300"/>
                  </a:lnTo>
                  <a:lnTo>
                    <a:pt x="1270224" y="762000"/>
                  </a:lnTo>
                  <a:lnTo>
                    <a:pt x="1272210" y="774700"/>
                  </a:lnTo>
                  <a:lnTo>
                    <a:pt x="1273637" y="800100"/>
                  </a:lnTo>
                  <a:lnTo>
                    <a:pt x="1274611" y="812800"/>
                  </a:lnTo>
                  <a:lnTo>
                    <a:pt x="1274830" y="825500"/>
                  </a:lnTo>
                  <a:lnTo>
                    <a:pt x="1274941" y="850900"/>
                  </a:lnTo>
                  <a:lnTo>
                    <a:pt x="1274272" y="863600"/>
                  </a:lnTo>
                  <a:lnTo>
                    <a:pt x="1273057" y="889000"/>
                  </a:lnTo>
                  <a:lnTo>
                    <a:pt x="1271319" y="901700"/>
                  </a:lnTo>
                  <a:lnTo>
                    <a:pt x="1269057" y="927100"/>
                  </a:lnTo>
                  <a:lnTo>
                    <a:pt x="1266271" y="939800"/>
                  </a:lnTo>
                  <a:lnTo>
                    <a:pt x="1262961" y="952500"/>
                  </a:lnTo>
                  <a:lnTo>
                    <a:pt x="1259127" y="977900"/>
                  </a:lnTo>
                  <a:lnTo>
                    <a:pt x="1254769" y="990600"/>
                  </a:lnTo>
                  <a:lnTo>
                    <a:pt x="1249888" y="1003300"/>
                  </a:lnTo>
                  <a:lnTo>
                    <a:pt x="1244484" y="1028700"/>
                  </a:lnTo>
                  <a:lnTo>
                    <a:pt x="1238569" y="1041400"/>
                  </a:lnTo>
                  <a:lnTo>
                    <a:pt x="1232153" y="1054100"/>
                  </a:lnTo>
                  <a:lnTo>
                    <a:pt x="1225250" y="1079500"/>
                  </a:lnTo>
                  <a:lnTo>
                    <a:pt x="1217868" y="1092200"/>
                  </a:lnTo>
                  <a:lnTo>
                    <a:pt x="1210010" y="1104900"/>
                  </a:lnTo>
                  <a:lnTo>
                    <a:pt x="1201675" y="1130300"/>
                  </a:lnTo>
                  <a:lnTo>
                    <a:pt x="1192865" y="1143000"/>
                  </a:lnTo>
                  <a:lnTo>
                    <a:pt x="1163611" y="1181100"/>
                  </a:lnTo>
                  <a:lnTo>
                    <a:pt x="1141936" y="1206500"/>
                  </a:lnTo>
                  <a:lnTo>
                    <a:pt x="1130492" y="1231900"/>
                  </a:lnTo>
                  <a:lnTo>
                    <a:pt x="1118643" y="1244600"/>
                  </a:lnTo>
                  <a:lnTo>
                    <a:pt x="1106378" y="1257300"/>
                  </a:lnTo>
                  <a:lnTo>
                    <a:pt x="1093731" y="1270000"/>
                  </a:lnTo>
                  <a:lnTo>
                    <a:pt x="1080740" y="1282700"/>
                  </a:lnTo>
                  <a:lnTo>
                    <a:pt x="1067391" y="1282700"/>
                  </a:lnTo>
                  <a:lnTo>
                    <a:pt x="1053673" y="1295400"/>
                  </a:lnTo>
                  <a:lnTo>
                    <a:pt x="1039602" y="1308100"/>
                  </a:lnTo>
                  <a:lnTo>
                    <a:pt x="1025209" y="1320800"/>
                  </a:lnTo>
                  <a:lnTo>
                    <a:pt x="1010507" y="1333500"/>
                  </a:lnTo>
                  <a:lnTo>
                    <a:pt x="995507" y="1346200"/>
                  </a:lnTo>
                  <a:lnTo>
                    <a:pt x="980243" y="1346200"/>
                  </a:lnTo>
                  <a:lnTo>
                    <a:pt x="964741" y="1358900"/>
                  </a:lnTo>
                  <a:lnTo>
                    <a:pt x="949001" y="1371600"/>
                  </a:lnTo>
                  <a:lnTo>
                    <a:pt x="933023" y="1371600"/>
                  </a:lnTo>
                  <a:lnTo>
                    <a:pt x="916735" y="1384300"/>
                  </a:lnTo>
                  <a:lnTo>
                    <a:pt x="900257" y="1384300"/>
                  </a:lnTo>
                  <a:lnTo>
                    <a:pt x="883588" y="1397000"/>
                  </a:lnTo>
                  <a:lnTo>
                    <a:pt x="866729" y="1397000"/>
                  </a:lnTo>
                  <a:lnTo>
                    <a:pt x="849723" y="1409700"/>
                  </a:lnTo>
                  <a:lnTo>
                    <a:pt x="815330" y="1409700"/>
                  </a:lnTo>
                  <a:lnTo>
                    <a:pt x="797895" y="1422400"/>
                  </a:lnTo>
                  <a:lnTo>
                    <a:pt x="727410" y="1422400"/>
                  </a:lnTo>
                  <a:lnTo>
                    <a:pt x="709671" y="1435100"/>
                  </a:lnTo>
                  <a:lnTo>
                    <a:pt x="1287226" y="1435100"/>
                  </a:lnTo>
                  <a:lnTo>
                    <a:pt x="1304750" y="1409700"/>
                  </a:lnTo>
                  <a:lnTo>
                    <a:pt x="1321690" y="1397000"/>
                  </a:lnTo>
                  <a:lnTo>
                    <a:pt x="1338036" y="1371600"/>
                  </a:lnTo>
                  <a:lnTo>
                    <a:pt x="1353774" y="1358900"/>
                  </a:lnTo>
                  <a:lnTo>
                    <a:pt x="1368968" y="1333500"/>
                  </a:lnTo>
                  <a:lnTo>
                    <a:pt x="1383508" y="1308100"/>
                  </a:lnTo>
                  <a:lnTo>
                    <a:pt x="1397404" y="1295400"/>
                  </a:lnTo>
                  <a:lnTo>
                    <a:pt x="1410670" y="1270000"/>
                  </a:lnTo>
                  <a:lnTo>
                    <a:pt x="1423288" y="1244600"/>
                  </a:lnTo>
                  <a:lnTo>
                    <a:pt x="1435228" y="1219200"/>
                  </a:lnTo>
                  <a:lnTo>
                    <a:pt x="1446478" y="1206500"/>
                  </a:lnTo>
                  <a:lnTo>
                    <a:pt x="1466933" y="1155700"/>
                  </a:lnTo>
                  <a:lnTo>
                    <a:pt x="1484510" y="1104900"/>
                  </a:lnTo>
                  <a:lnTo>
                    <a:pt x="1499179" y="1054100"/>
                  </a:lnTo>
                  <a:lnTo>
                    <a:pt x="1510938" y="1003300"/>
                  </a:lnTo>
                  <a:lnTo>
                    <a:pt x="1519699" y="952500"/>
                  </a:lnTo>
                  <a:lnTo>
                    <a:pt x="1522938" y="939800"/>
                  </a:lnTo>
                  <a:lnTo>
                    <a:pt x="1527129" y="889000"/>
                  </a:lnTo>
                  <a:lnTo>
                    <a:pt x="1528129" y="850900"/>
                  </a:lnTo>
                  <a:lnTo>
                    <a:pt x="1528197" y="825500"/>
                  </a:lnTo>
                  <a:lnTo>
                    <a:pt x="1527593" y="812800"/>
                  </a:lnTo>
                  <a:lnTo>
                    <a:pt x="1524144" y="762000"/>
                  </a:lnTo>
                  <a:lnTo>
                    <a:pt x="1517667" y="711200"/>
                  </a:lnTo>
                  <a:lnTo>
                    <a:pt x="1508144" y="660400"/>
                  </a:lnTo>
                  <a:lnTo>
                    <a:pt x="1495623" y="609600"/>
                  </a:lnTo>
                  <a:lnTo>
                    <a:pt x="1480121" y="558800"/>
                  </a:lnTo>
                  <a:lnTo>
                    <a:pt x="1461781" y="508000"/>
                  </a:lnTo>
                  <a:lnTo>
                    <a:pt x="1440582" y="469900"/>
                  </a:lnTo>
                  <a:lnTo>
                    <a:pt x="1428958" y="444500"/>
                  </a:lnTo>
                  <a:lnTo>
                    <a:pt x="1416667" y="419100"/>
                  </a:lnTo>
                  <a:lnTo>
                    <a:pt x="1403685" y="393700"/>
                  </a:lnTo>
                  <a:lnTo>
                    <a:pt x="1390114" y="381000"/>
                  </a:lnTo>
                  <a:lnTo>
                    <a:pt x="1375888" y="355600"/>
                  </a:lnTo>
                  <a:lnTo>
                    <a:pt x="1361019" y="330200"/>
                  </a:lnTo>
                  <a:lnTo>
                    <a:pt x="1345519" y="317500"/>
                  </a:lnTo>
                  <a:lnTo>
                    <a:pt x="1329422" y="292100"/>
                  </a:lnTo>
                  <a:lnTo>
                    <a:pt x="1312753" y="279400"/>
                  </a:lnTo>
                  <a:lnTo>
                    <a:pt x="1295513" y="254000"/>
                  </a:lnTo>
                  <a:lnTo>
                    <a:pt x="1277701" y="241300"/>
                  </a:lnTo>
                  <a:lnTo>
                    <a:pt x="1259343" y="215900"/>
                  </a:lnTo>
                  <a:lnTo>
                    <a:pt x="1240474" y="203200"/>
                  </a:lnTo>
                  <a:lnTo>
                    <a:pt x="1221104" y="190500"/>
                  </a:lnTo>
                  <a:lnTo>
                    <a:pt x="1201247" y="177800"/>
                  </a:lnTo>
                  <a:lnTo>
                    <a:pt x="1180933" y="152400"/>
                  </a:lnTo>
                  <a:lnTo>
                    <a:pt x="1138971" y="127000"/>
                  </a:lnTo>
                  <a:lnTo>
                    <a:pt x="1095299" y="101600"/>
                  </a:lnTo>
                  <a:lnTo>
                    <a:pt x="1050202" y="76200"/>
                  </a:lnTo>
                  <a:lnTo>
                    <a:pt x="1027130" y="63500"/>
                  </a:lnTo>
                  <a:lnTo>
                    <a:pt x="1003748" y="63500"/>
                  </a:lnTo>
                  <a:lnTo>
                    <a:pt x="956175" y="38100"/>
                  </a:lnTo>
                  <a:lnTo>
                    <a:pt x="932007" y="38100"/>
                  </a:lnTo>
                  <a:lnTo>
                    <a:pt x="883001" y="12700"/>
                  </a:lnTo>
                  <a:close/>
                </a:path>
                <a:path w="1528444" h="1663700">
                  <a:moveTo>
                    <a:pt x="175859" y="1168400"/>
                  </a:moveTo>
                  <a:lnTo>
                    <a:pt x="78948" y="1168400"/>
                  </a:lnTo>
                  <a:lnTo>
                    <a:pt x="67708" y="1181100"/>
                  </a:lnTo>
                  <a:lnTo>
                    <a:pt x="187152" y="1181100"/>
                  </a:lnTo>
                  <a:lnTo>
                    <a:pt x="175859" y="1168400"/>
                  </a:lnTo>
                  <a:close/>
                </a:path>
                <a:path w="1528444" h="1663700">
                  <a:moveTo>
                    <a:pt x="808531" y="0"/>
                  </a:moveTo>
                  <a:lnTo>
                    <a:pt x="796216" y="12700"/>
                  </a:lnTo>
                  <a:lnTo>
                    <a:pt x="820894" y="12700"/>
                  </a:lnTo>
                  <a:lnTo>
                    <a:pt x="808531" y="0"/>
                  </a:lnTo>
                  <a:close/>
                </a:path>
              </a:pathLst>
            </a:custGeom>
            <a:solidFill>
              <a:srgbClr val="6F28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28700" y="3145396"/>
            <a:ext cx="16230600" cy="33020"/>
          </a:xfrm>
          <a:custGeom>
            <a:avLst/>
            <a:gdLst/>
            <a:ahLst/>
            <a:cxnLst/>
            <a:rect l="l" t="t" r="r" b="b"/>
            <a:pathLst>
              <a:path w="16230600" h="33019">
                <a:moveTo>
                  <a:pt x="0" y="32753"/>
                </a:moveTo>
                <a:lnTo>
                  <a:pt x="16230600" y="0"/>
                </a:lnTo>
              </a:path>
            </a:pathLst>
          </a:custGeom>
          <a:ln w="952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8BA948-683B-EA74-9B40-5F76043AF3E3}"/>
              </a:ext>
            </a:extLst>
          </p:cNvPr>
          <p:cNvSpPr txBox="1"/>
          <p:nvPr/>
        </p:nvSpPr>
        <p:spPr>
          <a:xfrm>
            <a:off x="1246909" y="4182340"/>
            <a:ext cx="1352621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err="1"/>
              <a:t>Em</a:t>
            </a:r>
            <a:r>
              <a:rPr lang="en-US" sz="3200"/>
              <a:t> </a:t>
            </a:r>
            <a:r>
              <a:rPr lang="en-US" sz="3200" err="1"/>
              <a:t>resumo</a:t>
            </a:r>
            <a:r>
              <a:rPr lang="en-US" sz="3200"/>
              <a:t>, a </a:t>
            </a:r>
            <a:r>
              <a:rPr lang="en-US" sz="3200" err="1"/>
              <a:t>usabilidade</a:t>
            </a:r>
            <a:r>
              <a:rPr lang="en-US" sz="3200"/>
              <a:t> é um </a:t>
            </a:r>
            <a:r>
              <a:rPr lang="en-US" sz="3200" err="1"/>
              <a:t>elemento</a:t>
            </a:r>
            <a:r>
              <a:rPr lang="en-US" sz="3200"/>
              <a:t> fundamental do design de </a:t>
            </a:r>
            <a:r>
              <a:rPr lang="en-US" sz="3200" err="1"/>
              <a:t>produtos</a:t>
            </a:r>
            <a:r>
              <a:rPr lang="en-US" sz="3200"/>
              <a:t> </a:t>
            </a:r>
            <a:r>
              <a:rPr lang="en-US" sz="3200" err="1"/>
              <a:t>digitais</a:t>
            </a:r>
            <a:r>
              <a:rPr lang="en-US" sz="3200"/>
              <a:t> e </a:t>
            </a:r>
            <a:r>
              <a:rPr lang="en-US" sz="3200" err="1"/>
              <a:t>deve</a:t>
            </a:r>
            <a:r>
              <a:rPr lang="en-US" sz="3200"/>
              <a:t> ser </a:t>
            </a:r>
            <a:r>
              <a:rPr lang="en-US" sz="3200" err="1"/>
              <a:t>considerada</a:t>
            </a:r>
            <a:r>
              <a:rPr lang="en-US" sz="3200"/>
              <a:t> </a:t>
            </a:r>
            <a:r>
              <a:rPr lang="en-US" sz="3200" err="1"/>
              <a:t>em</a:t>
            </a:r>
            <a:r>
              <a:rPr lang="en-US" sz="3200"/>
              <a:t> </a:t>
            </a:r>
            <a:r>
              <a:rPr lang="en-US" sz="3200" err="1"/>
              <a:t>todas</a:t>
            </a:r>
            <a:r>
              <a:rPr lang="en-US" sz="3200"/>
              <a:t> as </a:t>
            </a:r>
            <a:r>
              <a:rPr lang="en-US" sz="3200" err="1"/>
              <a:t>etapas</a:t>
            </a:r>
            <a:r>
              <a:rPr lang="en-US" sz="3200"/>
              <a:t> do </a:t>
            </a:r>
            <a:r>
              <a:rPr lang="en-US" sz="3200" err="1"/>
              <a:t>processo</a:t>
            </a:r>
            <a:r>
              <a:rPr lang="en-US" sz="3200"/>
              <a:t> de </a:t>
            </a:r>
            <a:r>
              <a:rPr lang="en-US" sz="3200" err="1"/>
              <a:t>criação</a:t>
            </a:r>
            <a:r>
              <a:rPr lang="en-US" sz="3200"/>
              <a:t>. Ao </a:t>
            </a:r>
            <a:r>
              <a:rPr lang="en-US" sz="3200" err="1"/>
              <a:t>criar</a:t>
            </a:r>
            <a:r>
              <a:rPr lang="en-US" sz="3200"/>
              <a:t> </a:t>
            </a:r>
            <a:r>
              <a:rPr lang="en-US" sz="3200" err="1"/>
              <a:t>produtos</a:t>
            </a:r>
            <a:r>
              <a:rPr lang="en-US" sz="3200"/>
              <a:t> com </a:t>
            </a:r>
            <a:r>
              <a:rPr lang="en-US" sz="3200" err="1"/>
              <a:t>alta</a:t>
            </a:r>
            <a:r>
              <a:rPr lang="en-US" sz="3200"/>
              <a:t> </a:t>
            </a:r>
            <a:r>
              <a:rPr lang="en-US" sz="3200" err="1"/>
              <a:t>usabilidade</a:t>
            </a:r>
            <a:r>
              <a:rPr lang="en-US" sz="3200"/>
              <a:t>, </a:t>
            </a:r>
            <a:r>
              <a:rPr lang="en-US" sz="3200" err="1"/>
              <a:t>podemos</a:t>
            </a:r>
            <a:r>
              <a:rPr lang="en-US" sz="3200"/>
              <a:t> </a:t>
            </a:r>
            <a:r>
              <a:rPr lang="en-US" sz="3200" err="1"/>
              <a:t>garantir</a:t>
            </a:r>
            <a:r>
              <a:rPr lang="en-US" sz="3200"/>
              <a:t> que </a:t>
            </a:r>
            <a:r>
              <a:rPr lang="en-US" sz="3200" err="1"/>
              <a:t>os</a:t>
            </a:r>
            <a:r>
              <a:rPr lang="en-US" sz="3200"/>
              <a:t> </a:t>
            </a:r>
            <a:r>
              <a:rPr lang="en-US" sz="3200" err="1"/>
              <a:t>usuários</a:t>
            </a:r>
            <a:r>
              <a:rPr lang="en-US" sz="3200"/>
              <a:t> </a:t>
            </a:r>
            <a:r>
              <a:rPr lang="en-US" sz="3200" err="1"/>
              <a:t>tenham</a:t>
            </a:r>
            <a:r>
              <a:rPr lang="en-US" sz="3200"/>
              <a:t> </a:t>
            </a:r>
            <a:r>
              <a:rPr lang="en-US" sz="3200" err="1"/>
              <a:t>uma</a:t>
            </a:r>
            <a:r>
              <a:rPr lang="en-US" sz="3200"/>
              <a:t> </a:t>
            </a:r>
            <a:r>
              <a:rPr lang="en-US" sz="3200" err="1"/>
              <a:t>experiência</a:t>
            </a:r>
            <a:r>
              <a:rPr lang="en-US" sz="3200"/>
              <a:t> </a:t>
            </a:r>
            <a:r>
              <a:rPr lang="en-US" sz="3200" err="1"/>
              <a:t>satisfatória</a:t>
            </a:r>
            <a:r>
              <a:rPr lang="en-US" sz="3200"/>
              <a:t>, </a:t>
            </a:r>
            <a:r>
              <a:rPr lang="en-US" sz="3200" err="1"/>
              <a:t>produtiva</a:t>
            </a:r>
            <a:r>
              <a:rPr lang="en-US" sz="3200"/>
              <a:t> e </a:t>
            </a:r>
            <a:r>
              <a:rPr lang="en-US" sz="3200" err="1"/>
              <a:t>eficiente</a:t>
            </a:r>
            <a:r>
              <a:rPr lang="en-US" sz="3200"/>
              <a:t>, </a:t>
            </a:r>
            <a:r>
              <a:rPr lang="en-US" sz="3200" err="1"/>
              <a:t>resultando</a:t>
            </a:r>
            <a:r>
              <a:rPr lang="en-US" sz="3200"/>
              <a:t> </a:t>
            </a:r>
            <a:r>
              <a:rPr lang="en-US" sz="3200" err="1"/>
              <a:t>em</a:t>
            </a:r>
            <a:r>
              <a:rPr lang="en-US" sz="3200"/>
              <a:t> </a:t>
            </a:r>
            <a:r>
              <a:rPr lang="en-US" sz="3200" err="1"/>
              <a:t>maior</a:t>
            </a:r>
            <a:r>
              <a:rPr lang="en-US" sz="3200"/>
              <a:t> </a:t>
            </a:r>
            <a:r>
              <a:rPr lang="en-US" sz="3200" err="1"/>
              <a:t>aceitação</a:t>
            </a:r>
            <a:r>
              <a:rPr lang="en-US" sz="3200"/>
              <a:t> e </a:t>
            </a:r>
            <a:r>
              <a:rPr lang="en-US" sz="3200" err="1"/>
              <a:t>adoção</a:t>
            </a:r>
            <a:r>
              <a:rPr lang="en-US" sz="3200"/>
              <a:t> dos </a:t>
            </a:r>
            <a:r>
              <a:rPr lang="en-US" sz="3200" err="1"/>
              <a:t>produtos</a:t>
            </a:r>
            <a:r>
              <a:rPr lang="en-US" sz="3200"/>
              <a:t> </a:t>
            </a:r>
            <a:r>
              <a:rPr lang="en-US" sz="3200" err="1"/>
              <a:t>digitais</a:t>
            </a:r>
            <a:r>
              <a:rPr lang="en-US" sz="3200"/>
              <a:t>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11DE6B2-BF32-4A20-BCBC-379B3E6E55C8}"/>
              </a:ext>
            </a:extLst>
          </p:cNvPr>
          <p:cNvSpPr txBox="1"/>
          <p:nvPr/>
        </p:nvSpPr>
        <p:spPr>
          <a:xfrm>
            <a:off x="250021" y="9175663"/>
            <a:ext cx="16683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6F28FF"/>
                </a:solidFill>
                <a:latin typeface="Bahnschrift SemiBold SemiConden" panose="020B0502040204020203" pitchFamily="34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MENU</a:t>
            </a:r>
            <a:endParaRPr lang="pt-BR" sz="5000" dirty="0">
              <a:solidFill>
                <a:srgbClr val="6F28FF"/>
              </a:solidFill>
              <a:latin typeface="Bahnschrift SemiBold SemiConden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3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83697" y="3779545"/>
            <a:ext cx="948055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0" spc="1845" dirty="0"/>
              <a:t>o</a:t>
            </a:r>
            <a:r>
              <a:rPr sz="12000" spc="1845" dirty="0" err="1"/>
              <a:t>brigado</a:t>
            </a:r>
            <a:r>
              <a:rPr sz="12000" spc="1845" dirty="0"/>
              <a:t>!</a:t>
            </a:r>
            <a:endParaRPr sz="1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" y="0"/>
            <a:ext cx="18287998" cy="10287000"/>
            <a:chOff x="0" y="0"/>
            <a:chExt cx="18287998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3314680" cy="10287000"/>
            </a:xfrm>
            <a:custGeom>
              <a:avLst/>
              <a:gdLst/>
              <a:ahLst/>
              <a:cxnLst/>
              <a:rect l="l" t="t" r="r" b="b"/>
              <a:pathLst>
                <a:path w="13314680" h="10287000">
                  <a:moveTo>
                    <a:pt x="0" y="10287000"/>
                  </a:moveTo>
                  <a:lnTo>
                    <a:pt x="13314553" y="10287000"/>
                  </a:lnTo>
                  <a:lnTo>
                    <a:pt x="13314553" y="0"/>
                  </a:lnTo>
                  <a:lnTo>
                    <a:pt x="0" y="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903273"/>
              <a:ext cx="4410189" cy="9184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14553" y="0"/>
              <a:ext cx="4973445" cy="102869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2803" y="1326540"/>
              <a:ext cx="6235344" cy="749487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43694" y="1006506"/>
            <a:ext cx="13797170" cy="926036"/>
          </a:xfrm>
          <a:prstGeom prst="rect">
            <a:avLst/>
          </a:prstGeom>
        </p:spPr>
        <p:txBody>
          <a:bodyPr vert="horz" wrap="square" lIns="0" tIns="155080" rIns="0" bIns="0" rtlCol="0">
            <a:spAutoFit/>
          </a:bodyPr>
          <a:lstStyle/>
          <a:p>
            <a:pPr marL="753110">
              <a:lnSpc>
                <a:spcPct val="100000"/>
              </a:lnSpc>
              <a:spcBef>
                <a:spcPts val="105"/>
              </a:spcBef>
            </a:pPr>
            <a:r>
              <a:rPr spc="670" dirty="0"/>
              <a:t>B</a:t>
            </a:r>
            <a:r>
              <a:rPr lang="pt-BR" spc="670" dirty="0"/>
              <a:t>IBLIOGRAFIA</a:t>
            </a:r>
            <a:endParaRPr spc="670" dirty="0"/>
          </a:p>
        </p:txBody>
      </p:sp>
      <p:pic>
        <p:nvPicPr>
          <p:cNvPr id="10" name="Picture 8" descr="Shape&#10;&#10;Description automatically generated">
            <a:extLst>
              <a:ext uri="{FF2B5EF4-FFF2-40B4-BE49-F238E27FC236}">
                <a16:creationId xmlns:a16="http://schemas.microsoft.com/office/drawing/2014/main" id="{862846D0-B19D-4DCB-865F-EA5461858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" y="7815575"/>
            <a:ext cx="9770954" cy="163907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CBED0AA-906F-4EEC-BCF9-631E0A3649EE}"/>
              </a:ext>
            </a:extLst>
          </p:cNvPr>
          <p:cNvSpPr txBox="1"/>
          <p:nvPr/>
        </p:nvSpPr>
        <p:spPr>
          <a:xfrm>
            <a:off x="250021" y="9175663"/>
            <a:ext cx="16683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6F28FF"/>
                </a:solidFill>
                <a:latin typeface="Bahnschrift SemiBold SemiConden" panose="020B0502040204020203" pitchFamily="34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MENU</a:t>
            </a:r>
            <a:endParaRPr lang="pt-BR" sz="5000" dirty="0">
              <a:solidFill>
                <a:srgbClr val="6F28FF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8D4B0B6-BB2F-4825-80E7-30AA714EC994}"/>
              </a:ext>
            </a:extLst>
          </p:cNvPr>
          <p:cNvSpPr/>
          <p:nvPr/>
        </p:nvSpPr>
        <p:spPr>
          <a:xfrm>
            <a:off x="1449957" y="2457088"/>
            <a:ext cx="80728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hlinkClick r:id="rId7"/>
              </a:rPr>
              <a:t>http://www.marceloramos.com.br/publicacao/53#:~:text=facilidade%20de%20aprendizado%3A%20cada%20sistema,dos%20benef%C3%ADcios%20e%20das%20funcionalidades</a:t>
            </a:r>
            <a:r>
              <a:rPr lang="pt-BR" sz="12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197C4E9-6FA0-4A66-B3EA-213D244E5614}"/>
              </a:ext>
            </a:extLst>
          </p:cNvPr>
          <p:cNvSpPr/>
          <p:nvPr/>
        </p:nvSpPr>
        <p:spPr>
          <a:xfrm>
            <a:off x="1449957" y="4299762"/>
            <a:ext cx="80728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hlinkClick r:id="rId8"/>
              </a:rPr>
              <a:t>http://designr.com.br/5-criterios-de-usabilidade-para-sites-e-aplicativos/#:~:</a:t>
            </a:r>
            <a:r>
              <a:rPr lang="pt-BR" sz="1600" dirty="0" err="1">
                <a:solidFill>
                  <a:schemeClr val="bg1"/>
                </a:solidFill>
                <a:hlinkClick r:id="rId8"/>
              </a:rPr>
              <a:t>text</a:t>
            </a:r>
            <a:r>
              <a:rPr lang="pt-BR" sz="1600" dirty="0">
                <a:solidFill>
                  <a:schemeClr val="bg1"/>
                </a:solidFill>
                <a:hlinkClick r:id="rId8"/>
              </a:rPr>
              <a:t>=Toler%C3%A2ncia%20ao%20erro,-%C3%89%20praticamente%20imposs%C3%ADvel&amp;text=O%20ponto%20importante%20%C3%A9%20como,voc%C3%AA%20n%C3%A3o%20deve%20culpa%2Dlo</a:t>
            </a:r>
            <a:r>
              <a:rPr lang="pt-BR" sz="16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0C414ED-F2D6-4B10-956A-3D94D3C69F29}"/>
              </a:ext>
            </a:extLst>
          </p:cNvPr>
          <p:cNvSpPr txBox="1"/>
          <p:nvPr/>
        </p:nvSpPr>
        <p:spPr>
          <a:xfrm>
            <a:off x="1449957" y="6384443"/>
            <a:ext cx="523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9"/>
              </a:rPr>
              <a:t>https://neilpatel.com/br/blog/usabilidade-o-que-e/</a:t>
            </a:r>
            <a:r>
              <a:rPr lang="pt-BR" dirty="0"/>
              <a:t> 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435918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31313"/>
          </a:solidFill>
        </p:spPr>
        <p:txBody>
          <a:bodyPr wrap="square" lIns="0" tIns="0" rIns="0" bIns="0" rtlCol="0" anchor="t"/>
          <a:lstStyle/>
          <a:p>
            <a:pPr>
              <a:buFont typeface="Arial" panose="020B0604020202020204" pitchFamily="34" charset="0"/>
              <a:buChar char="•"/>
            </a:pPr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9092" y="1099118"/>
            <a:ext cx="13797170" cy="1829686"/>
          </a:xfrm>
          <a:prstGeom prst="rect">
            <a:avLst/>
          </a:prstGeom>
        </p:spPr>
        <p:txBody>
          <a:bodyPr vert="horz" wrap="square" lIns="0" tIns="379431" rIns="0" bIns="0" rtlCol="0" anchor="t">
            <a:spAutoFit/>
          </a:bodyPr>
          <a:lstStyle/>
          <a:p>
            <a:pPr marL="746125">
              <a:lnSpc>
                <a:spcPct val="100000"/>
              </a:lnSpc>
              <a:spcBef>
                <a:spcPts val="125"/>
              </a:spcBef>
            </a:pPr>
            <a:r>
              <a:rPr lang="en-US" sz="9400" spc="1895" dirty="0">
                <a:solidFill>
                  <a:srgbClr val="6F28FF"/>
                </a:solidFill>
              </a:rPr>
              <a:t>MENU</a:t>
            </a:r>
            <a:endParaRPr lang="en-US" sz="9400" dirty="0">
              <a:solidFill>
                <a:srgbClr val="6F28FF"/>
              </a:solidFill>
              <a:ea typeface="Tahoma"/>
            </a:endParaRPr>
          </a:p>
        </p:txBody>
      </p:sp>
      <p:pic>
        <p:nvPicPr>
          <p:cNvPr id="7" name="Picture 7" descr="A picture containing person, microphone&#10;&#10;Description automatically generated">
            <a:extLst>
              <a:ext uri="{FF2B5EF4-FFF2-40B4-BE49-F238E27FC236}">
                <a16:creationId xmlns:a16="http://schemas.microsoft.com/office/drawing/2014/main" id="{6C782349-6326-0EDE-2CF4-E896D6FF5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33202" y="1260491"/>
            <a:ext cx="12256349" cy="10694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A0096F-E080-56D3-73F1-7397AD8F245B}"/>
              </a:ext>
            </a:extLst>
          </p:cNvPr>
          <p:cNvSpPr txBox="1"/>
          <p:nvPr/>
        </p:nvSpPr>
        <p:spPr>
          <a:xfrm>
            <a:off x="1671367" y="3662795"/>
            <a:ext cx="9249182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4000" dirty="0">
                <a:solidFill>
                  <a:schemeClr val="bg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 QUE É USABILIDADE?;</a:t>
            </a:r>
            <a:endParaRPr lang="en-US" sz="4000" dirty="0">
              <a:solidFill>
                <a:schemeClr val="bg1"/>
              </a:solidFill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4000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PRINCÍPIOS E DIRETRIZES;</a:t>
            </a:r>
            <a:endParaRPr lang="en-US" sz="4000" dirty="0">
              <a:solidFill>
                <a:schemeClr val="bg1"/>
              </a:solidFill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4000" dirty="0">
                <a:solidFill>
                  <a:schemeClr val="bg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TÓPICOS;</a:t>
            </a:r>
            <a:endParaRPr lang="en-US" sz="4000" dirty="0">
              <a:solidFill>
                <a:schemeClr val="bg1"/>
              </a:solidFill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4000" dirty="0">
                <a:solidFill>
                  <a:schemeClr val="bg1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CONCLUSÃO;</a:t>
            </a:r>
            <a:endParaRPr lang="en-US" sz="4000" dirty="0">
              <a:solidFill>
                <a:schemeClr val="bg1"/>
              </a:solidFill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4000" dirty="0">
                <a:solidFill>
                  <a:schemeClr val="bg1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BIBLIOGRAFIA.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3336" y="683015"/>
            <a:ext cx="14077528" cy="2656131"/>
          </a:xfrm>
          <a:prstGeom prst="rect">
            <a:avLst/>
          </a:prstGeom>
        </p:spPr>
        <p:txBody>
          <a:bodyPr vert="horz" wrap="square" lIns="0" tIns="242843" rIns="0" bIns="0" rtlCol="0">
            <a:spAutoFit/>
          </a:bodyPr>
          <a:lstStyle/>
          <a:p>
            <a:pPr marL="557530" marR="5080">
              <a:lnSpc>
                <a:spcPts val="9380"/>
              </a:lnSpc>
              <a:spcBef>
                <a:spcPts val="1050"/>
              </a:spcBef>
            </a:pPr>
            <a:r>
              <a:rPr sz="8500" spc="2155">
                <a:solidFill>
                  <a:srgbClr val="6F28FF"/>
                </a:solidFill>
              </a:rPr>
              <a:t>O</a:t>
            </a:r>
            <a:r>
              <a:rPr sz="8500" spc="1140">
                <a:solidFill>
                  <a:srgbClr val="6F28FF"/>
                </a:solidFill>
              </a:rPr>
              <a:t> </a:t>
            </a:r>
            <a:r>
              <a:rPr sz="8500" spc="2065">
                <a:solidFill>
                  <a:srgbClr val="6F28FF"/>
                </a:solidFill>
              </a:rPr>
              <a:t>QUE</a:t>
            </a:r>
            <a:r>
              <a:rPr sz="8500" spc="1145">
                <a:solidFill>
                  <a:srgbClr val="6F28FF"/>
                </a:solidFill>
              </a:rPr>
              <a:t> </a:t>
            </a:r>
            <a:r>
              <a:rPr sz="8500" spc="1985">
                <a:solidFill>
                  <a:srgbClr val="6F28FF"/>
                </a:solidFill>
              </a:rPr>
              <a:t>É </a:t>
            </a:r>
            <a:r>
              <a:rPr sz="8500" spc="1485">
                <a:solidFill>
                  <a:srgbClr val="6F28FF"/>
                </a:solidFill>
              </a:rPr>
              <a:t>USABILIDADE?</a:t>
            </a:r>
            <a:endParaRPr sz="8500"/>
          </a:p>
        </p:txBody>
      </p:sp>
      <p:grpSp>
        <p:nvGrpSpPr>
          <p:cNvPr id="4" name="object 4"/>
          <p:cNvGrpSpPr/>
          <p:nvPr/>
        </p:nvGrpSpPr>
        <p:grpSpPr>
          <a:xfrm>
            <a:off x="10821807" y="1"/>
            <a:ext cx="7740512" cy="10286999"/>
            <a:chOff x="10202430" y="0"/>
            <a:chExt cx="8085569" cy="1028699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37184" y="0"/>
              <a:ext cx="4750814" cy="102869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2430" y="3859745"/>
              <a:ext cx="8085569" cy="329565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C0437D7-528D-E5AB-B961-C745F888712B}"/>
              </a:ext>
            </a:extLst>
          </p:cNvPr>
          <p:cNvSpPr txBox="1"/>
          <p:nvPr/>
        </p:nvSpPr>
        <p:spPr>
          <a:xfrm>
            <a:off x="397677" y="3577374"/>
            <a:ext cx="11434310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 A </a:t>
            </a:r>
            <a:r>
              <a:rPr lang="en-US" sz="3200" dirty="0" err="1">
                <a:solidFill>
                  <a:schemeClr val="bg1"/>
                </a:solidFill>
              </a:rPr>
              <a:t>usabilidade</a:t>
            </a:r>
            <a:r>
              <a:rPr lang="en-US" sz="3200" dirty="0">
                <a:solidFill>
                  <a:schemeClr val="bg1"/>
                </a:solidFill>
              </a:rPr>
              <a:t> é a </a:t>
            </a:r>
            <a:r>
              <a:rPr lang="en-US" sz="3200" dirty="0" err="1">
                <a:solidFill>
                  <a:schemeClr val="bg1"/>
                </a:solidFill>
              </a:rPr>
              <a:t>qualidade</a:t>
            </a:r>
            <a:r>
              <a:rPr lang="en-US" sz="3200" dirty="0">
                <a:solidFill>
                  <a:schemeClr val="bg1"/>
                </a:solidFill>
              </a:rPr>
              <a:t> de um </a:t>
            </a:r>
            <a:r>
              <a:rPr lang="en-US" sz="3200" dirty="0" err="1">
                <a:solidFill>
                  <a:schemeClr val="bg1"/>
                </a:solidFill>
              </a:rPr>
              <a:t>sistema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ou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produto</a:t>
            </a:r>
            <a:r>
              <a:rPr lang="en-US" sz="3200" dirty="0">
                <a:solidFill>
                  <a:schemeClr val="bg1"/>
                </a:solidFill>
              </a:rPr>
              <a:t> que </a:t>
            </a:r>
            <a:r>
              <a:rPr lang="en-US" sz="3200" dirty="0" err="1">
                <a:solidFill>
                  <a:schemeClr val="bg1"/>
                </a:solidFill>
              </a:rPr>
              <a:t>torna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fácil</a:t>
            </a:r>
            <a:r>
              <a:rPr lang="en-US" sz="3200" dirty="0">
                <a:solidFill>
                  <a:schemeClr val="bg1"/>
                </a:solidFill>
              </a:rPr>
              <a:t> de </a:t>
            </a:r>
            <a:r>
              <a:rPr lang="en-US" sz="3200" dirty="0" err="1">
                <a:solidFill>
                  <a:schemeClr val="bg1"/>
                </a:solidFill>
              </a:rPr>
              <a:t>usar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dirty="0" err="1">
                <a:solidFill>
                  <a:schemeClr val="bg1"/>
                </a:solidFill>
              </a:rPr>
              <a:t>eficiente</a:t>
            </a:r>
            <a:r>
              <a:rPr lang="en-US" sz="3200" dirty="0">
                <a:solidFill>
                  <a:schemeClr val="bg1"/>
                </a:solidFill>
              </a:rPr>
              <a:t> e </a:t>
            </a:r>
            <a:r>
              <a:rPr lang="en-US" sz="3200" dirty="0" err="1">
                <a:solidFill>
                  <a:schemeClr val="bg1"/>
                </a:solidFill>
              </a:rPr>
              <a:t>satisfatório</a:t>
            </a:r>
            <a:r>
              <a:rPr lang="en-US" sz="3200" dirty="0">
                <a:solidFill>
                  <a:schemeClr val="bg1"/>
                </a:solidFill>
              </a:rPr>
              <a:t> para </a:t>
            </a:r>
            <a:r>
              <a:rPr lang="en-US" sz="3200" dirty="0" err="1">
                <a:solidFill>
                  <a:schemeClr val="bg1"/>
                </a:solidFill>
              </a:rPr>
              <a:t>os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usuários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  <a:p>
            <a:pPr marL="457200" indent="-457200" algn="l">
              <a:buFont typeface="Arial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Ela é </a:t>
            </a:r>
            <a:r>
              <a:rPr lang="en-US" sz="3200" dirty="0" err="1">
                <a:solidFill>
                  <a:schemeClr val="bg1"/>
                </a:solidFill>
              </a:rPr>
              <a:t>importante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porque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afeta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diretamente</a:t>
            </a:r>
            <a:r>
              <a:rPr lang="en-US" sz="3200" dirty="0">
                <a:solidFill>
                  <a:schemeClr val="bg1"/>
                </a:solidFill>
              </a:rPr>
              <a:t> a </a:t>
            </a:r>
            <a:r>
              <a:rPr lang="en-US" sz="3200" dirty="0" err="1">
                <a:solidFill>
                  <a:schemeClr val="bg1"/>
                </a:solidFill>
              </a:rPr>
              <a:t>experiência</a:t>
            </a:r>
            <a:r>
              <a:rPr lang="en-US" sz="3200" dirty="0">
                <a:solidFill>
                  <a:schemeClr val="bg1"/>
                </a:solidFill>
              </a:rPr>
              <a:t> do </a:t>
            </a:r>
            <a:r>
              <a:rPr lang="en-US" sz="3200" dirty="0" err="1">
                <a:solidFill>
                  <a:schemeClr val="bg1"/>
                </a:solidFill>
              </a:rPr>
              <a:t>usuário</a:t>
            </a:r>
            <a:r>
              <a:rPr lang="en-US" sz="3200" dirty="0">
                <a:solidFill>
                  <a:schemeClr val="bg1"/>
                </a:solidFill>
              </a:rPr>
              <a:t> e </a:t>
            </a:r>
            <a:r>
              <a:rPr lang="en-US" sz="3200" dirty="0" err="1">
                <a:solidFill>
                  <a:schemeClr val="bg1"/>
                </a:solidFill>
              </a:rPr>
              <a:t>pode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ter</a:t>
            </a:r>
            <a:r>
              <a:rPr lang="en-US" sz="3200" dirty="0">
                <a:solidFill>
                  <a:schemeClr val="bg1"/>
                </a:solidFill>
              </a:rPr>
              <a:t> um </a:t>
            </a:r>
            <a:r>
              <a:rPr lang="en-US" sz="3200" dirty="0" err="1">
                <a:solidFill>
                  <a:schemeClr val="bg1"/>
                </a:solidFill>
              </a:rPr>
              <a:t>impacto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significativo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aceitação</a:t>
            </a:r>
            <a:r>
              <a:rPr lang="en-US" sz="3200" dirty="0">
                <a:solidFill>
                  <a:schemeClr val="bg1"/>
                </a:solidFill>
              </a:rPr>
              <a:t> e </a:t>
            </a:r>
            <a:r>
              <a:rPr lang="en-US" sz="3200" dirty="0" err="1">
                <a:solidFill>
                  <a:schemeClr val="bg1"/>
                </a:solidFill>
              </a:rPr>
              <a:t>adoção</a:t>
            </a:r>
            <a:r>
              <a:rPr lang="en-US" sz="3200" dirty="0">
                <a:solidFill>
                  <a:schemeClr val="bg1"/>
                </a:solidFill>
              </a:rPr>
              <a:t> de um </a:t>
            </a:r>
            <a:r>
              <a:rPr lang="en-US" sz="3200" dirty="0" err="1">
                <a:solidFill>
                  <a:schemeClr val="bg1"/>
                </a:solidFill>
              </a:rPr>
              <a:t>produto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0E5571E-6248-4535-A966-8820C04D2866}"/>
              </a:ext>
            </a:extLst>
          </p:cNvPr>
          <p:cNvSpPr txBox="1"/>
          <p:nvPr/>
        </p:nvSpPr>
        <p:spPr>
          <a:xfrm>
            <a:off x="250021" y="9175663"/>
            <a:ext cx="16683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6F28FF"/>
                </a:solidFill>
                <a:latin typeface="Bahnschrift SemiBold SemiConden" panose="020B0502040204020203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MENU</a:t>
            </a:r>
            <a:endParaRPr lang="pt-BR" sz="5000" dirty="0">
              <a:solidFill>
                <a:srgbClr val="6F28FF"/>
              </a:solidFill>
              <a:latin typeface="Bahnschrift SemiBold SemiConden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1484496" y="0"/>
            <a:ext cx="7566927" cy="10286999"/>
            <a:chOff x="10708119" y="0"/>
            <a:chExt cx="7566927" cy="1028699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45974" y="0"/>
              <a:ext cx="5529072" cy="10286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08119" y="606287"/>
              <a:ext cx="7248524" cy="843914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4902" y="1179034"/>
            <a:ext cx="11554302" cy="2492837"/>
          </a:xfrm>
          <a:prstGeom prst="rect">
            <a:avLst/>
          </a:prstGeom>
        </p:spPr>
        <p:txBody>
          <a:bodyPr vert="horz" wrap="square" lIns="0" tIns="103797" rIns="0" bIns="0" rtlCol="0" anchor="t">
            <a:spAutoFit/>
          </a:bodyPr>
          <a:lstStyle/>
          <a:p>
            <a:pPr marL="1503680" marR="5080" indent="-283845" algn="l">
              <a:lnSpc>
                <a:spcPct val="116100"/>
              </a:lnSpc>
              <a:spcBef>
                <a:spcPts val="100"/>
              </a:spcBef>
            </a:pPr>
            <a:r>
              <a:rPr sz="7050" spc="1005">
                <a:solidFill>
                  <a:srgbClr val="6F28FF"/>
                </a:solidFill>
              </a:rPr>
              <a:t>PRINCÍPIOS</a:t>
            </a:r>
            <a:r>
              <a:rPr sz="7050" spc="975">
                <a:solidFill>
                  <a:srgbClr val="6F28FF"/>
                </a:solidFill>
              </a:rPr>
              <a:t> </a:t>
            </a:r>
            <a:r>
              <a:rPr sz="7050" spc="1639">
                <a:solidFill>
                  <a:srgbClr val="6F28FF"/>
                </a:solidFill>
              </a:rPr>
              <a:t>E </a:t>
            </a:r>
            <a:r>
              <a:rPr sz="7050" spc="1200">
                <a:solidFill>
                  <a:srgbClr val="6F28FF"/>
                </a:solidFill>
              </a:rPr>
              <a:t>DIRETRIZES</a:t>
            </a:r>
            <a:endParaRPr lang="en-US" sz="7050">
              <a:ea typeface="Tahom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D27998-7504-07AE-8905-35E9C9D5E769}"/>
              </a:ext>
            </a:extLst>
          </p:cNvPr>
          <p:cNvSpPr txBox="1"/>
          <p:nvPr/>
        </p:nvSpPr>
        <p:spPr>
          <a:xfrm>
            <a:off x="1538541" y="4234295"/>
            <a:ext cx="1035600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err="1">
                <a:solidFill>
                  <a:schemeClr val="bg1"/>
                </a:solidFill>
              </a:rPr>
              <a:t>Existem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3200" err="1">
                <a:solidFill>
                  <a:schemeClr val="bg1"/>
                </a:solidFill>
              </a:rPr>
              <a:t>princípios</a:t>
            </a:r>
            <a:r>
              <a:rPr lang="en-US" sz="3200">
                <a:solidFill>
                  <a:schemeClr val="bg1"/>
                </a:solidFill>
              </a:rPr>
              <a:t> e </a:t>
            </a:r>
            <a:r>
              <a:rPr lang="en-US" sz="3200" err="1">
                <a:solidFill>
                  <a:schemeClr val="bg1"/>
                </a:solidFill>
              </a:rPr>
              <a:t>diretrizes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3200" err="1">
                <a:solidFill>
                  <a:schemeClr val="bg1"/>
                </a:solidFill>
              </a:rPr>
              <a:t>estabelecidos</a:t>
            </a:r>
            <a:r>
              <a:rPr lang="en-US" sz="3200">
                <a:solidFill>
                  <a:schemeClr val="bg1"/>
                </a:solidFill>
              </a:rPr>
              <a:t> para </a:t>
            </a:r>
            <a:r>
              <a:rPr lang="en-US" sz="3200" err="1">
                <a:solidFill>
                  <a:schemeClr val="bg1"/>
                </a:solidFill>
              </a:rPr>
              <a:t>avaliar</a:t>
            </a:r>
            <a:r>
              <a:rPr lang="en-US" sz="3200">
                <a:solidFill>
                  <a:schemeClr val="bg1"/>
                </a:solidFill>
              </a:rPr>
              <a:t> e </a:t>
            </a:r>
            <a:r>
              <a:rPr lang="en-US" sz="3200" err="1">
                <a:solidFill>
                  <a:schemeClr val="bg1"/>
                </a:solidFill>
              </a:rPr>
              <a:t>melhorar</a:t>
            </a:r>
            <a:r>
              <a:rPr lang="en-US" sz="3200">
                <a:solidFill>
                  <a:schemeClr val="bg1"/>
                </a:solidFill>
              </a:rPr>
              <a:t> a </a:t>
            </a:r>
            <a:r>
              <a:rPr lang="en-US" sz="3200" err="1">
                <a:solidFill>
                  <a:schemeClr val="bg1"/>
                </a:solidFill>
              </a:rPr>
              <a:t>usabilidade</a:t>
            </a:r>
            <a:r>
              <a:rPr lang="en-US" sz="3200">
                <a:solidFill>
                  <a:schemeClr val="bg1"/>
                </a:solidFill>
              </a:rPr>
              <a:t> de um </a:t>
            </a:r>
            <a:r>
              <a:rPr lang="en-US" sz="3200" err="1">
                <a:solidFill>
                  <a:schemeClr val="bg1"/>
                </a:solidFill>
              </a:rPr>
              <a:t>produto</a:t>
            </a:r>
            <a:r>
              <a:rPr lang="en-US" sz="320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5F27294-25D9-49C9-9851-3DE718F55306}"/>
              </a:ext>
            </a:extLst>
          </p:cNvPr>
          <p:cNvSpPr txBox="1"/>
          <p:nvPr/>
        </p:nvSpPr>
        <p:spPr>
          <a:xfrm>
            <a:off x="250021" y="9175663"/>
            <a:ext cx="16683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6F28FF"/>
                </a:solidFill>
                <a:latin typeface="Bahnschrift SemiBold SemiConden" panose="020B0502040204020203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MENU</a:t>
            </a:r>
            <a:endParaRPr lang="pt-BR" sz="5000" dirty="0">
              <a:solidFill>
                <a:srgbClr val="6F28FF"/>
              </a:solidFill>
              <a:latin typeface="Bahnschrift SemiBold SemiConden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52651" y="3667369"/>
            <a:ext cx="34258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625">
                <a:solidFill>
                  <a:srgbClr val="FFFFFF"/>
                </a:solidFill>
                <a:latin typeface="Tahoma"/>
                <a:cs typeface="Tahoma"/>
              </a:rPr>
              <a:t>Facilidade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01549" y="3667369"/>
            <a:ext cx="33026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635">
                <a:solidFill>
                  <a:srgbClr val="FFFFFF"/>
                </a:solidFill>
                <a:latin typeface="Tahoma"/>
                <a:cs typeface="Tahoma"/>
              </a:rPr>
              <a:t>Eficiência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360903" y="3667369"/>
            <a:ext cx="29686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770"/>
              <a:t>Memória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1697388" y="7013501"/>
            <a:ext cx="33362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850">
                <a:solidFill>
                  <a:srgbClr val="FFFFFF"/>
                </a:solidFill>
                <a:latin typeface="Tahoma"/>
                <a:cs typeface="Tahoma"/>
              </a:rPr>
              <a:t>Feedback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51054" y="7013501"/>
            <a:ext cx="40036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560">
                <a:solidFill>
                  <a:srgbClr val="FFFFFF"/>
                </a:solidFill>
                <a:latin typeface="Tahoma"/>
                <a:cs typeface="Tahoma"/>
              </a:rPr>
              <a:t>Flexibildade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153428" y="7013501"/>
            <a:ext cx="35553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660">
                <a:solidFill>
                  <a:srgbClr val="FFFFFF"/>
                </a:solidFill>
                <a:latin typeface="Tahoma"/>
                <a:cs typeface="Tahoma"/>
              </a:rPr>
              <a:t>Tolerância</a:t>
            </a:r>
            <a:endParaRPr sz="4000">
              <a:latin typeface="Tahoma"/>
              <a:cs typeface="Tahoma"/>
            </a:endParaRPr>
          </a:p>
        </p:txBody>
      </p:sp>
      <p:pic>
        <p:nvPicPr>
          <p:cNvPr id="8" name="Picture 8" descr="Shape&#10;&#10;Description automatically generated">
            <a:extLst>
              <a:ext uri="{FF2B5EF4-FFF2-40B4-BE49-F238E27FC236}">
                <a16:creationId xmlns:a16="http://schemas.microsoft.com/office/drawing/2014/main" id="{8967E5C5-89B8-4B9E-2FEE-4A6BAF41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81406"/>
            <a:ext cx="18288000" cy="2378227"/>
          </a:xfrm>
          <a:prstGeom prst="rect">
            <a:avLst/>
          </a:prstGeom>
        </p:spPr>
      </p:pic>
      <p:pic>
        <p:nvPicPr>
          <p:cNvPr id="10" name="Imagem 9">
            <a:hlinkClick r:id="rId3" action="ppaction://hlinksldjump"/>
            <a:extLst>
              <a:ext uri="{FF2B5EF4-FFF2-40B4-BE49-F238E27FC236}">
                <a16:creationId xmlns:a16="http://schemas.microsoft.com/office/drawing/2014/main" id="{B9043D8B-CD99-4CAF-ADF5-CC64E31CE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903" y="876431"/>
            <a:ext cx="2441870" cy="2441870"/>
          </a:xfrm>
          <a:prstGeom prst="rect">
            <a:avLst/>
          </a:prstGeom>
        </p:spPr>
      </p:pic>
      <p:pic>
        <p:nvPicPr>
          <p:cNvPr id="12" name="Imagem 11">
            <a:hlinkClick r:id="rId5" action="ppaction://hlinksldjump"/>
            <a:extLst>
              <a:ext uri="{FF2B5EF4-FFF2-40B4-BE49-F238E27FC236}">
                <a16:creationId xmlns:a16="http://schemas.microsoft.com/office/drawing/2014/main" id="{A3EFC826-32BE-44E1-BBD7-416935DB95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931" y="876431"/>
            <a:ext cx="2441870" cy="2441870"/>
          </a:xfrm>
          <a:prstGeom prst="rect">
            <a:avLst/>
          </a:prstGeom>
        </p:spPr>
      </p:pic>
      <p:pic>
        <p:nvPicPr>
          <p:cNvPr id="18" name="Imagem 17">
            <a:hlinkClick r:id="rId7" action="ppaction://hlinksldjump"/>
            <a:extLst>
              <a:ext uri="{FF2B5EF4-FFF2-40B4-BE49-F238E27FC236}">
                <a16:creationId xmlns:a16="http://schemas.microsoft.com/office/drawing/2014/main" id="{903943EC-3A2D-4122-A807-FC59251B69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388" y="678820"/>
            <a:ext cx="2639481" cy="2639481"/>
          </a:xfrm>
          <a:prstGeom prst="rect">
            <a:avLst/>
          </a:prstGeom>
        </p:spPr>
      </p:pic>
      <p:pic>
        <p:nvPicPr>
          <p:cNvPr id="20" name="Imagem 19">
            <a:hlinkClick r:id="rId9" action="ppaction://hlinksldjump"/>
            <a:extLst>
              <a:ext uri="{FF2B5EF4-FFF2-40B4-BE49-F238E27FC236}">
                <a16:creationId xmlns:a16="http://schemas.microsoft.com/office/drawing/2014/main" id="{7DD0CAE7-A6F9-4C6E-9D4E-077866CE62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28" y="4651437"/>
            <a:ext cx="2327410" cy="2327410"/>
          </a:xfrm>
          <a:prstGeom prst="rect">
            <a:avLst/>
          </a:prstGeom>
        </p:spPr>
      </p:pic>
      <p:pic>
        <p:nvPicPr>
          <p:cNvPr id="24" name="Imagem 23">
            <a:hlinkClick r:id="rId11" action="ppaction://hlinksldjump"/>
            <a:extLst>
              <a:ext uri="{FF2B5EF4-FFF2-40B4-BE49-F238E27FC236}">
                <a16:creationId xmlns:a16="http://schemas.microsoft.com/office/drawing/2014/main" id="{FB0A28A3-17A9-4632-AC98-58099D5DD9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340" y="4423937"/>
            <a:ext cx="2467996" cy="2467996"/>
          </a:xfrm>
          <a:prstGeom prst="rect">
            <a:avLst/>
          </a:prstGeom>
        </p:spPr>
      </p:pic>
      <p:pic>
        <p:nvPicPr>
          <p:cNvPr id="26" name="Imagem 25">
            <a:hlinkClick r:id="rId13" action="ppaction://hlinksldjump"/>
            <a:extLst>
              <a:ext uri="{FF2B5EF4-FFF2-40B4-BE49-F238E27FC236}">
                <a16:creationId xmlns:a16="http://schemas.microsoft.com/office/drawing/2014/main" id="{21477491-61A7-4708-A799-8FB92E235E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976" y="4084388"/>
            <a:ext cx="3302636" cy="3302636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DE05ECAD-BB31-4D75-9147-C7CB189F0210}"/>
              </a:ext>
            </a:extLst>
          </p:cNvPr>
          <p:cNvSpPr txBox="1"/>
          <p:nvPr/>
        </p:nvSpPr>
        <p:spPr>
          <a:xfrm>
            <a:off x="250021" y="9175663"/>
            <a:ext cx="16683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6F28FF"/>
                </a:solidFill>
                <a:latin typeface="Bahnschrift SemiBold SemiConden" panose="020B0502040204020203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MENU</a:t>
            </a:r>
            <a:endParaRPr lang="pt-BR" sz="5000" dirty="0">
              <a:solidFill>
                <a:srgbClr val="6F28FF"/>
              </a:solidFill>
              <a:latin typeface="Bahnschrift SemiBold SemiConden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2415" rIns="0" bIns="0" rtlCol="0">
            <a:spAutoFit/>
          </a:bodyPr>
          <a:lstStyle/>
          <a:p>
            <a:pPr marL="12700" marR="5080">
              <a:lnSpc>
                <a:spcPts val="9980"/>
              </a:lnSpc>
              <a:spcBef>
                <a:spcPts val="2145"/>
              </a:spcBef>
            </a:pPr>
            <a:r>
              <a:rPr sz="10000" spc="1630">
                <a:solidFill>
                  <a:srgbClr val="6F28FF"/>
                </a:solidFill>
              </a:rPr>
              <a:t>Facilidade</a:t>
            </a:r>
            <a:r>
              <a:rPr sz="10000" spc="1365">
                <a:solidFill>
                  <a:srgbClr val="6F28FF"/>
                </a:solidFill>
              </a:rPr>
              <a:t> </a:t>
            </a:r>
            <a:r>
              <a:rPr sz="10000" spc="2170">
                <a:solidFill>
                  <a:srgbClr val="6F28FF"/>
                </a:solidFill>
              </a:rPr>
              <a:t>de </a:t>
            </a:r>
            <a:r>
              <a:rPr sz="10000" spc="1814">
                <a:solidFill>
                  <a:srgbClr val="6F28FF"/>
                </a:solidFill>
              </a:rPr>
              <a:t>aprendizado</a:t>
            </a:r>
            <a:endParaRPr sz="10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4553" y="0"/>
            <a:ext cx="4973445" cy="10286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FED401-2C32-B96A-7930-E1CC04427700}"/>
              </a:ext>
            </a:extLst>
          </p:cNvPr>
          <p:cNvSpPr txBox="1"/>
          <p:nvPr/>
        </p:nvSpPr>
        <p:spPr>
          <a:xfrm>
            <a:off x="745988" y="4628856"/>
            <a:ext cx="10959858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3200"/>
              <a:t>Um </a:t>
            </a:r>
            <a:r>
              <a:rPr lang="en-US" sz="3200" err="1"/>
              <a:t>produto</a:t>
            </a:r>
            <a:r>
              <a:rPr lang="en-US" sz="3200"/>
              <a:t> </a:t>
            </a:r>
            <a:r>
              <a:rPr lang="en-US" sz="3200" err="1"/>
              <a:t>deve</a:t>
            </a:r>
            <a:r>
              <a:rPr lang="en-US" sz="3200"/>
              <a:t> ser </a:t>
            </a:r>
            <a:r>
              <a:rPr lang="en-US" sz="3200" err="1"/>
              <a:t>fácil</a:t>
            </a:r>
            <a:r>
              <a:rPr lang="en-US" sz="3200"/>
              <a:t> de </a:t>
            </a:r>
            <a:r>
              <a:rPr lang="en-US" sz="3200" err="1"/>
              <a:t>aprender</a:t>
            </a:r>
            <a:r>
              <a:rPr lang="en-US" sz="3200"/>
              <a:t> a usar, </a:t>
            </a:r>
            <a:r>
              <a:rPr lang="en-US" sz="3200" err="1"/>
              <a:t>mesmo</a:t>
            </a:r>
            <a:r>
              <a:rPr lang="en-US" sz="3200"/>
              <a:t> para </a:t>
            </a:r>
            <a:r>
              <a:rPr lang="en-US" sz="3200" err="1"/>
              <a:t>usuários</a:t>
            </a:r>
            <a:r>
              <a:rPr lang="en-US" sz="3200"/>
              <a:t> </a:t>
            </a:r>
            <a:r>
              <a:rPr lang="en-US" sz="3200" err="1"/>
              <a:t>novos</a:t>
            </a:r>
            <a:r>
              <a:rPr lang="en-US" sz="3200"/>
              <a:t>. A </a:t>
            </a:r>
            <a:r>
              <a:rPr lang="en-US" sz="3200" err="1"/>
              <a:t>curva</a:t>
            </a:r>
            <a:r>
              <a:rPr lang="en-US" sz="3200"/>
              <a:t> de </a:t>
            </a:r>
            <a:r>
              <a:rPr lang="en-US" sz="3200" err="1"/>
              <a:t>aprendizado</a:t>
            </a:r>
            <a:r>
              <a:rPr lang="en-US" sz="3200"/>
              <a:t> </a:t>
            </a:r>
            <a:r>
              <a:rPr lang="en-US" sz="3200" err="1"/>
              <a:t>deve</a:t>
            </a:r>
            <a:r>
              <a:rPr lang="en-US" sz="3200"/>
              <a:t> ser suave e </a:t>
            </a:r>
            <a:r>
              <a:rPr lang="en-US" sz="3200" err="1"/>
              <a:t>os</a:t>
            </a:r>
            <a:r>
              <a:rPr lang="en-US" sz="3200"/>
              <a:t> </a:t>
            </a:r>
            <a:r>
              <a:rPr lang="en-US" sz="3200" err="1"/>
              <a:t>recursos</a:t>
            </a:r>
            <a:r>
              <a:rPr lang="en-US" sz="3200"/>
              <a:t> e </a:t>
            </a:r>
            <a:r>
              <a:rPr lang="en-US" sz="3200" err="1"/>
              <a:t>funções</a:t>
            </a:r>
            <a:r>
              <a:rPr lang="en-US" sz="3200"/>
              <a:t> do </a:t>
            </a:r>
            <a:r>
              <a:rPr lang="en-US" sz="3200" err="1"/>
              <a:t>produto</a:t>
            </a:r>
            <a:r>
              <a:rPr lang="en-US" sz="3200"/>
              <a:t> </a:t>
            </a:r>
            <a:r>
              <a:rPr lang="en-US" sz="3200" err="1"/>
              <a:t>devem</a:t>
            </a:r>
            <a:r>
              <a:rPr lang="en-US" sz="3200"/>
              <a:t> ser </a:t>
            </a:r>
            <a:r>
              <a:rPr lang="en-US" sz="3200" err="1"/>
              <a:t>intuitivos</a:t>
            </a:r>
            <a:r>
              <a:rPr lang="en-US" sz="3200"/>
              <a:t>.</a:t>
            </a: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EE68D34-8C21-4758-9E82-6E2F720A95C4}"/>
              </a:ext>
            </a:extLst>
          </p:cNvPr>
          <p:cNvSpPr txBox="1"/>
          <p:nvPr/>
        </p:nvSpPr>
        <p:spPr>
          <a:xfrm>
            <a:off x="15801275" y="9175663"/>
            <a:ext cx="24867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chemeClr val="bg1"/>
                </a:solidFill>
                <a:latin typeface="Bahnschrift SemiBold SemiConden" panose="020B0502040204020203" pitchFamily="34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TÓPICOS</a:t>
            </a:r>
            <a:endParaRPr lang="pt-BR" sz="50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94AD25C-93C0-426F-AAF2-1B7DCCF9BD98}"/>
              </a:ext>
            </a:extLst>
          </p:cNvPr>
          <p:cNvSpPr txBox="1"/>
          <p:nvPr/>
        </p:nvSpPr>
        <p:spPr>
          <a:xfrm>
            <a:off x="250021" y="9175663"/>
            <a:ext cx="16683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6F28FF"/>
                </a:solidFill>
                <a:latin typeface="Bahnschrift SemiBold SemiConden" panose="020B0502040204020203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MENU</a:t>
            </a:r>
            <a:endParaRPr lang="pt-BR" sz="5000" dirty="0">
              <a:solidFill>
                <a:srgbClr val="6F28FF"/>
              </a:solidFill>
              <a:latin typeface="Bahnschrift SemiBold SemiConden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0" spc="1650">
                <a:solidFill>
                  <a:srgbClr val="6F28FF"/>
                </a:solidFill>
              </a:rPr>
              <a:t>Eficiência</a:t>
            </a:r>
            <a:endParaRPr sz="10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4553" y="0"/>
            <a:ext cx="4973445" cy="10286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A1E49B-2287-F7C0-D005-3AEECDD748D8}"/>
              </a:ext>
            </a:extLst>
          </p:cNvPr>
          <p:cNvSpPr txBox="1"/>
          <p:nvPr/>
        </p:nvSpPr>
        <p:spPr>
          <a:xfrm>
            <a:off x="741578" y="3273136"/>
            <a:ext cx="8402277" cy="30602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3200"/>
              <a:t>Um </a:t>
            </a:r>
            <a:r>
              <a:rPr lang="en-US" sz="3200" err="1"/>
              <a:t>produto</a:t>
            </a:r>
            <a:r>
              <a:rPr lang="en-US" sz="3200"/>
              <a:t> </a:t>
            </a:r>
            <a:r>
              <a:rPr lang="en-US" sz="3200" err="1"/>
              <a:t>deve</a:t>
            </a:r>
            <a:r>
              <a:rPr lang="en-US" sz="3200"/>
              <a:t> </a:t>
            </a:r>
            <a:r>
              <a:rPr lang="en-US" sz="3200" err="1"/>
              <a:t>permitir</a:t>
            </a:r>
            <a:r>
              <a:rPr lang="en-US" sz="3200"/>
              <a:t> que </a:t>
            </a:r>
            <a:r>
              <a:rPr lang="en-US" sz="3200" err="1"/>
              <a:t>os</a:t>
            </a:r>
            <a:r>
              <a:rPr lang="en-US" sz="3200"/>
              <a:t> </a:t>
            </a:r>
            <a:r>
              <a:rPr lang="en-US" sz="3200" err="1"/>
              <a:t>usuários</a:t>
            </a:r>
            <a:r>
              <a:rPr lang="en-US" sz="3200"/>
              <a:t> </a:t>
            </a:r>
            <a:r>
              <a:rPr lang="en-US" sz="3200" err="1"/>
              <a:t>realizem</a:t>
            </a:r>
            <a:r>
              <a:rPr lang="en-US" sz="3200"/>
              <a:t> </a:t>
            </a:r>
            <a:r>
              <a:rPr lang="en-US" sz="3200" err="1"/>
              <a:t>suas</a:t>
            </a:r>
            <a:r>
              <a:rPr lang="en-US" sz="3200"/>
              <a:t> </a:t>
            </a:r>
            <a:r>
              <a:rPr lang="en-US" sz="3200" err="1"/>
              <a:t>tarefas</a:t>
            </a:r>
            <a:r>
              <a:rPr lang="en-US" sz="3200"/>
              <a:t> de forma </a:t>
            </a:r>
            <a:r>
              <a:rPr lang="en-US" sz="3200" err="1"/>
              <a:t>eficiente</a:t>
            </a:r>
            <a:r>
              <a:rPr lang="en-US" sz="3200"/>
              <a:t> e com </a:t>
            </a:r>
            <a:r>
              <a:rPr lang="en-US" sz="3200" err="1"/>
              <a:t>poucos</a:t>
            </a:r>
            <a:r>
              <a:rPr lang="en-US" sz="3200"/>
              <a:t> cliques </a:t>
            </a:r>
            <a:r>
              <a:rPr lang="en-US" sz="3200" err="1"/>
              <a:t>ou</a:t>
            </a:r>
            <a:r>
              <a:rPr lang="en-US" sz="3200"/>
              <a:t> </a:t>
            </a:r>
            <a:r>
              <a:rPr lang="en-US" sz="3200" err="1"/>
              <a:t>etapas</a:t>
            </a:r>
            <a:r>
              <a:rPr lang="en-US" sz="3200"/>
              <a:t> </a:t>
            </a:r>
            <a:r>
              <a:rPr lang="en-US" sz="3200" err="1"/>
              <a:t>desnecessárias</a:t>
            </a:r>
            <a:r>
              <a:rPr lang="en-US" sz="3200"/>
              <a:t>. </a:t>
            </a:r>
            <a:r>
              <a:rPr lang="en-US" sz="3200" err="1"/>
              <a:t>Fluxos</a:t>
            </a:r>
            <a:r>
              <a:rPr lang="en-US" sz="3200"/>
              <a:t> de </a:t>
            </a:r>
            <a:r>
              <a:rPr lang="en-US" sz="3200" err="1"/>
              <a:t>trabalho</a:t>
            </a:r>
            <a:r>
              <a:rPr lang="en-US" sz="3200"/>
              <a:t> </a:t>
            </a:r>
            <a:r>
              <a:rPr lang="en-US" sz="3200" err="1"/>
              <a:t>eficientes</a:t>
            </a:r>
            <a:r>
              <a:rPr lang="en-US" sz="3200"/>
              <a:t> e design </a:t>
            </a:r>
            <a:r>
              <a:rPr lang="en-US" sz="3200" err="1"/>
              <a:t>centrado</a:t>
            </a:r>
            <a:r>
              <a:rPr lang="en-US" sz="3200"/>
              <a:t> no </a:t>
            </a:r>
            <a:r>
              <a:rPr lang="en-US" sz="3200" err="1"/>
              <a:t>usuário</a:t>
            </a:r>
            <a:r>
              <a:rPr lang="en-US" sz="3200"/>
              <a:t> </a:t>
            </a:r>
            <a:r>
              <a:rPr lang="en-US" sz="3200" err="1"/>
              <a:t>podem</a:t>
            </a:r>
            <a:r>
              <a:rPr lang="en-US" sz="3200"/>
              <a:t> </a:t>
            </a:r>
            <a:r>
              <a:rPr lang="en-US" sz="3200" err="1"/>
              <a:t>melhorar</a:t>
            </a:r>
            <a:r>
              <a:rPr lang="en-US" sz="3200"/>
              <a:t> a </a:t>
            </a:r>
            <a:r>
              <a:rPr lang="en-US" sz="3200" err="1"/>
              <a:t>eficiência</a:t>
            </a:r>
            <a:r>
              <a:rPr lang="en-US" sz="3200"/>
              <a:t> do </a:t>
            </a:r>
            <a:r>
              <a:rPr lang="en-US" sz="3200" err="1"/>
              <a:t>produto</a:t>
            </a:r>
            <a:r>
              <a:rPr lang="en-US" sz="3200"/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3B75714-A2CD-40AF-B74C-76AD7A2776EE}"/>
              </a:ext>
            </a:extLst>
          </p:cNvPr>
          <p:cNvSpPr txBox="1"/>
          <p:nvPr/>
        </p:nvSpPr>
        <p:spPr>
          <a:xfrm>
            <a:off x="250021" y="9175663"/>
            <a:ext cx="16683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6F28FF"/>
                </a:solidFill>
                <a:latin typeface="Bahnschrift SemiBold SemiConden" panose="020B0502040204020203" pitchFamily="34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MENU</a:t>
            </a:r>
            <a:endParaRPr lang="pt-BR" sz="5000" dirty="0">
              <a:solidFill>
                <a:srgbClr val="6F28FF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B5A244A-3649-4A0C-B7AA-5E29B343A223}"/>
              </a:ext>
            </a:extLst>
          </p:cNvPr>
          <p:cNvSpPr txBox="1"/>
          <p:nvPr/>
        </p:nvSpPr>
        <p:spPr>
          <a:xfrm>
            <a:off x="15801275" y="9175663"/>
            <a:ext cx="24867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chemeClr val="bg1"/>
                </a:solidFill>
                <a:latin typeface="Bahnschrift SemiBold SemiConden" panose="020B0502040204020203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TÓPICOS</a:t>
            </a:r>
            <a:endParaRPr lang="pt-BR" sz="50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08609" y="0"/>
            <a:ext cx="4779389" cy="10286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43694" y="1006506"/>
            <a:ext cx="14262344" cy="156820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84480">
              <a:lnSpc>
                <a:spcPct val="100000"/>
              </a:lnSpc>
              <a:spcBef>
                <a:spcPts val="125"/>
              </a:spcBef>
            </a:pPr>
            <a:r>
              <a:rPr sz="10000" spc="1785">
                <a:solidFill>
                  <a:srgbClr val="6F28FF"/>
                </a:solidFill>
              </a:rPr>
              <a:t>Memorabilidad</a:t>
            </a:r>
            <a:r>
              <a:rPr sz="10000" spc="1785"/>
              <a:t>e</a:t>
            </a:r>
            <a:endParaRPr sz="10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FF27A6-5DDF-83AA-ABE2-FDB0561DF43A}"/>
              </a:ext>
            </a:extLst>
          </p:cNvPr>
          <p:cNvSpPr txBox="1"/>
          <p:nvPr/>
        </p:nvSpPr>
        <p:spPr>
          <a:xfrm>
            <a:off x="1022916" y="3096687"/>
            <a:ext cx="9601198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3200"/>
              <a:t>Um </a:t>
            </a:r>
            <a:r>
              <a:rPr lang="en-US" sz="3200" err="1"/>
              <a:t>produto</a:t>
            </a:r>
            <a:r>
              <a:rPr lang="en-US" sz="3200"/>
              <a:t> </a:t>
            </a:r>
            <a:r>
              <a:rPr lang="en-US" sz="3200" err="1"/>
              <a:t>deve</a:t>
            </a:r>
            <a:r>
              <a:rPr lang="en-US" sz="3200"/>
              <a:t> ser </a:t>
            </a:r>
            <a:r>
              <a:rPr lang="en-US" sz="3200" err="1"/>
              <a:t>fácil</a:t>
            </a:r>
            <a:r>
              <a:rPr lang="en-US" sz="3200"/>
              <a:t> de </a:t>
            </a:r>
            <a:r>
              <a:rPr lang="en-US" sz="3200" err="1"/>
              <a:t>lembrar</a:t>
            </a:r>
            <a:r>
              <a:rPr lang="en-US" sz="3200"/>
              <a:t> e </a:t>
            </a:r>
            <a:r>
              <a:rPr lang="en-US" sz="3200" err="1"/>
              <a:t>os</a:t>
            </a:r>
            <a:r>
              <a:rPr lang="en-US" sz="3200"/>
              <a:t> </a:t>
            </a:r>
            <a:r>
              <a:rPr lang="en-US" sz="3200" err="1"/>
              <a:t>usuários</a:t>
            </a:r>
            <a:r>
              <a:rPr lang="en-US" sz="3200"/>
              <a:t> </a:t>
            </a:r>
            <a:r>
              <a:rPr lang="en-US" sz="3200" err="1"/>
              <a:t>devem</a:t>
            </a:r>
            <a:r>
              <a:rPr lang="en-US" sz="3200"/>
              <a:t> ser </a:t>
            </a:r>
            <a:r>
              <a:rPr lang="en-US" sz="3200" err="1"/>
              <a:t>capazes</a:t>
            </a:r>
            <a:r>
              <a:rPr lang="en-US" sz="3200"/>
              <a:t> de </a:t>
            </a:r>
            <a:r>
              <a:rPr lang="en-US" sz="3200" err="1"/>
              <a:t>retomar</a:t>
            </a:r>
            <a:r>
              <a:rPr lang="en-US" sz="3200"/>
              <a:t> o </a:t>
            </a:r>
            <a:r>
              <a:rPr lang="en-US" sz="3200" err="1"/>
              <a:t>uso</a:t>
            </a:r>
            <a:r>
              <a:rPr lang="en-US" sz="3200"/>
              <a:t> do </a:t>
            </a:r>
            <a:r>
              <a:rPr lang="en-US" sz="3200" err="1"/>
              <a:t>produto</a:t>
            </a:r>
            <a:r>
              <a:rPr lang="en-US" sz="3200"/>
              <a:t> </a:t>
            </a:r>
            <a:r>
              <a:rPr lang="en-US" sz="3200" err="1"/>
              <a:t>depois</a:t>
            </a:r>
            <a:r>
              <a:rPr lang="en-US" sz="3200"/>
              <a:t> de um tempo </a:t>
            </a:r>
            <a:r>
              <a:rPr lang="en-US" sz="3200" err="1"/>
              <a:t>sem</a:t>
            </a:r>
            <a:r>
              <a:rPr lang="en-US" sz="3200"/>
              <a:t> </a:t>
            </a:r>
            <a:r>
              <a:rPr lang="en-US" sz="3200" err="1"/>
              <a:t>utilizá</a:t>
            </a:r>
            <a:r>
              <a:rPr lang="en-US" sz="3200"/>
              <a:t>-lo, </a:t>
            </a:r>
            <a:r>
              <a:rPr lang="en-US" sz="3200" err="1"/>
              <a:t>sem</a:t>
            </a:r>
            <a:r>
              <a:rPr lang="en-US" sz="3200"/>
              <a:t> </a:t>
            </a:r>
            <a:r>
              <a:rPr lang="en-US" sz="3200" err="1"/>
              <a:t>ter</a:t>
            </a:r>
            <a:r>
              <a:rPr lang="en-US" sz="3200"/>
              <a:t> que </a:t>
            </a:r>
            <a:r>
              <a:rPr lang="en-US" sz="3200" err="1"/>
              <a:t>reaprender</a:t>
            </a:r>
            <a:r>
              <a:rPr lang="en-US" sz="3200"/>
              <a:t> </a:t>
            </a:r>
            <a:r>
              <a:rPr lang="en-US" sz="3200" err="1"/>
              <a:t>tudo</a:t>
            </a:r>
            <a:r>
              <a:rPr lang="en-US" sz="3200"/>
              <a:t>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21DE83D-E698-42A1-9EFD-1AE44096003E}"/>
              </a:ext>
            </a:extLst>
          </p:cNvPr>
          <p:cNvSpPr txBox="1"/>
          <p:nvPr/>
        </p:nvSpPr>
        <p:spPr>
          <a:xfrm>
            <a:off x="250021" y="9175663"/>
            <a:ext cx="16683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6F28FF"/>
                </a:solidFill>
                <a:latin typeface="Bahnschrift SemiBold SemiConden" panose="020B0502040204020203" pitchFamily="34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MENU</a:t>
            </a:r>
            <a:endParaRPr lang="pt-BR" sz="5000" dirty="0">
              <a:solidFill>
                <a:srgbClr val="6F28FF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136D3D7-1E71-446B-A017-994233FF0669}"/>
              </a:ext>
            </a:extLst>
          </p:cNvPr>
          <p:cNvSpPr txBox="1"/>
          <p:nvPr/>
        </p:nvSpPr>
        <p:spPr>
          <a:xfrm>
            <a:off x="15801275" y="9175663"/>
            <a:ext cx="24867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chemeClr val="bg1"/>
                </a:solidFill>
                <a:latin typeface="Bahnschrift SemiBold SemiConden" panose="020B0502040204020203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TÓPICOS</a:t>
            </a:r>
            <a:endParaRPr lang="pt-BR" sz="50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0" spc="2180">
                <a:solidFill>
                  <a:srgbClr val="6F28FF"/>
                </a:solidFill>
              </a:rPr>
              <a:t>Feedback</a:t>
            </a:r>
            <a:endParaRPr sz="10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4553" y="0"/>
            <a:ext cx="4973445" cy="10286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7C42B-D636-099E-A12A-BC151534831E}"/>
              </a:ext>
            </a:extLst>
          </p:cNvPr>
          <p:cNvSpPr txBox="1"/>
          <p:nvPr/>
        </p:nvSpPr>
        <p:spPr>
          <a:xfrm>
            <a:off x="659235" y="2992777"/>
            <a:ext cx="8745578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sz="3200"/>
              <a:t>Um </a:t>
            </a:r>
            <a:r>
              <a:rPr lang="en-US" sz="3200" err="1"/>
              <a:t>produto</a:t>
            </a:r>
            <a:r>
              <a:rPr lang="en-US" sz="3200"/>
              <a:t> </a:t>
            </a:r>
            <a:r>
              <a:rPr lang="en-US" sz="3200" err="1"/>
              <a:t>deve</a:t>
            </a:r>
            <a:r>
              <a:rPr lang="en-US" sz="3200"/>
              <a:t> </a:t>
            </a:r>
            <a:r>
              <a:rPr lang="en-US" sz="3200" err="1"/>
              <a:t>fornecer</a:t>
            </a:r>
            <a:r>
              <a:rPr lang="en-US" sz="3200"/>
              <a:t> feedback </a:t>
            </a:r>
            <a:r>
              <a:rPr lang="en-US" sz="3200" err="1"/>
              <a:t>aos</a:t>
            </a:r>
            <a:r>
              <a:rPr lang="en-US" sz="3200"/>
              <a:t> </a:t>
            </a:r>
            <a:r>
              <a:rPr lang="en-US" sz="3200" err="1"/>
              <a:t>usuários</a:t>
            </a:r>
            <a:r>
              <a:rPr lang="en-US" sz="3200"/>
              <a:t> </a:t>
            </a:r>
            <a:r>
              <a:rPr lang="en-US" sz="3200" err="1"/>
              <a:t>sobre</a:t>
            </a:r>
            <a:r>
              <a:rPr lang="en-US" sz="3200"/>
              <a:t> o </a:t>
            </a:r>
            <a:r>
              <a:rPr lang="en-US" sz="3200" err="1"/>
              <a:t>resultado</a:t>
            </a:r>
            <a:r>
              <a:rPr lang="en-US" sz="3200"/>
              <a:t> de </a:t>
            </a:r>
            <a:r>
              <a:rPr lang="en-US" sz="3200" err="1"/>
              <a:t>suas</a:t>
            </a:r>
            <a:r>
              <a:rPr lang="en-US" sz="3200"/>
              <a:t> </a:t>
            </a:r>
            <a:r>
              <a:rPr lang="en-US" sz="3200" err="1"/>
              <a:t>ações</a:t>
            </a:r>
            <a:r>
              <a:rPr lang="en-US" sz="3200"/>
              <a:t>. </a:t>
            </a:r>
            <a:r>
              <a:rPr lang="en-US" sz="3200" err="1"/>
              <a:t>Isso</a:t>
            </a:r>
            <a:r>
              <a:rPr lang="en-US" sz="3200"/>
              <a:t> </a:t>
            </a:r>
            <a:r>
              <a:rPr lang="en-US" sz="3200" err="1"/>
              <a:t>pode</a:t>
            </a:r>
            <a:r>
              <a:rPr lang="en-US" sz="3200"/>
              <a:t> ser </a:t>
            </a:r>
            <a:r>
              <a:rPr lang="en-US" sz="3200" err="1"/>
              <a:t>feito</a:t>
            </a:r>
            <a:r>
              <a:rPr lang="en-US" sz="3200"/>
              <a:t> </a:t>
            </a:r>
            <a:r>
              <a:rPr lang="en-US" sz="3200" err="1"/>
              <a:t>através</a:t>
            </a:r>
            <a:r>
              <a:rPr lang="en-US" sz="3200"/>
              <a:t> de </a:t>
            </a:r>
            <a:r>
              <a:rPr lang="en-US" sz="3200" err="1"/>
              <a:t>mensagens</a:t>
            </a:r>
            <a:r>
              <a:rPr lang="en-US" sz="3200"/>
              <a:t> de </a:t>
            </a:r>
            <a:r>
              <a:rPr lang="en-US" sz="3200" err="1"/>
              <a:t>confirmação</a:t>
            </a:r>
            <a:r>
              <a:rPr lang="en-US" sz="3200"/>
              <a:t>, </a:t>
            </a:r>
            <a:r>
              <a:rPr lang="en-US" sz="3200" err="1"/>
              <a:t>indicadores</a:t>
            </a:r>
            <a:r>
              <a:rPr lang="en-US" sz="3200"/>
              <a:t> de </a:t>
            </a:r>
            <a:r>
              <a:rPr lang="en-US" sz="3200" err="1"/>
              <a:t>progresso</a:t>
            </a:r>
            <a:r>
              <a:rPr lang="en-US" sz="3200"/>
              <a:t> </a:t>
            </a:r>
            <a:r>
              <a:rPr lang="en-US" sz="3200" err="1"/>
              <a:t>ou</a:t>
            </a:r>
            <a:r>
              <a:rPr lang="en-US" sz="3200"/>
              <a:t> outros </a:t>
            </a:r>
            <a:r>
              <a:rPr lang="en-US" sz="3200" err="1"/>
              <a:t>mecanismos</a:t>
            </a:r>
            <a:r>
              <a:rPr lang="en-US" sz="3200"/>
              <a:t> que </a:t>
            </a:r>
            <a:r>
              <a:rPr lang="en-US" sz="3200" err="1"/>
              <a:t>informem</a:t>
            </a:r>
            <a:r>
              <a:rPr lang="en-US" sz="3200"/>
              <a:t> </a:t>
            </a:r>
            <a:r>
              <a:rPr lang="en-US" sz="3200" err="1"/>
              <a:t>aos</a:t>
            </a:r>
            <a:r>
              <a:rPr lang="en-US" sz="3200"/>
              <a:t> </a:t>
            </a:r>
            <a:r>
              <a:rPr lang="en-US" sz="3200" err="1"/>
              <a:t>usuários</a:t>
            </a:r>
            <a:r>
              <a:rPr lang="en-US" sz="3200"/>
              <a:t> o que </a:t>
            </a:r>
            <a:r>
              <a:rPr lang="en-US" sz="3200" err="1"/>
              <a:t>está</a:t>
            </a:r>
            <a:r>
              <a:rPr lang="en-US" sz="3200"/>
              <a:t> </a:t>
            </a:r>
            <a:r>
              <a:rPr lang="en-US" sz="3200" err="1"/>
              <a:t>acontecendo</a:t>
            </a:r>
            <a:r>
              <a:rPr lang="en-US" sz="3200"/>
              <a:t>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C3B5BAF-BC8F-4516-8FCB-BA1F3FCB5EAD}"/>
              </a:ext>
            </a:extLst>
          </p:cNvPr>
          <p:cNvSpPr txBox="1"/>
          <p:nvPr/>
        </p:nvSpPr>
        <p:spPr>
          <a:xfrm>
            <a:off x="250021" y="9175663"/>
            <a:ext cx="16683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rgbClr val="6F28FF"/>
                </a:solidFill>
                <a:latin typeface="Bahnschrift SemiBold SemiConden" panose="020B0502040204020203" pitchFamily="34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MENU</a:t>
            </a:r>
            <a:endParaRPr lang="pt-BR" sz="5000" dirty="0">
              <a:solidFill>
                <a:srgbClr val="6F28FF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2C9DE2F-005B-4EF3-8903-883234A5CBF0}"/>
              </a:ext>
            </a:extLst>
          </p:cNvPr>
          <p:cNvSpPr txBox="1"/>
          <p:nvPr/>
        </p:nvSpPr>
        <p:spPr>
          <a:xfrm>
            <a:off x="15801275" y="9175663"/>
            <a:ext cx="24867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>
                <a:solidFill>
                  <a:schemeClr val="bg1"/>
                </a:solidFill>
                <a:latin typeface="Bahnschrift SemiBold SemiConden" panose="020B0502040204020203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TÓPICOS</a:t>
            </a:r>
            <a:endParaRPr lang="pt-BR" sz="50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</TotalTime>
  <Words>529</Words>
  <Application>Microsoft Office PowerPoint</Application>
  <PresentationFormat>Personalizar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HGPSoeiKakugothicUB</vt:lpstr>
      <vt:lpstr>Arial</vt:lpstr>
      <vt:lpstr>Bahnschrift SemiBold SemiConden</vt:lpstr>
      <vt:lpstr>Calibri</vt:lpstr>
      <vt:lpstr>Tahoma</vt:lpstr>
      <vt:lpstr>Office Theme</vt:lpstr>
      <vt:lpstr>USABILIDADE</vt:lpstr>
      <vt:lpstr>MENU</vt:lpstr>
      <vt:lpstr>O QUE É USABILIDADE?</vt:lpstr>
      <vt:lpstr>PRINCÍPIOS E DIRETRIZES</vt:lpstr>
      <vt:lpstr>Memória</vt:lpstr>
      <vt:lpstr>Facilidade de aprendizado</vt:lpstr>
      <vt:lpstr>Eficiência</vt:lpstr>
      <vt:lpstr>Memorabilidade</vt:lpstr>
      <vt:lpstr>Feedback</vt:lpstr>
      <vt:lpstr>Flexibilidade</vt:lpstr>
      <vt:lpstr>Tolerância a erros</vt:lpstr>
      <vt:lpstr>CONCLUSÃO</vt:lpstr>
      <vt:lpstr>obrigado!</vt:lpstr>
      <vt:lpstr>BIBLIOGRAFIA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moderna preta de proposta comercial</dc:title>
  <dc:creator>Ariany Santos</dc:creator>
  <cp:keywords>DAFgfHa89m8,BAEc3DF_BKg</cp:keywords>
  <cp:lastModifiedBy>LAB4</cp:lastModifiedBy>
  <cp:revision>14</cp:revision>
  <dcterms:created xsi:type="dcterms:W3CDTF">2023-04-22T14:34:48Z</dcterms:created>
  <dcterms:modified xsi:type="dcterms:W3CDTF">2023-04-24T14:00:55Z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2023-04-22T00:00:00Z</vt:filetime>
  </property>
  <property fmtid="{D5CDD505-2E9C-101B-9397-08002B2CF9AE}" pid="3" name="Creator">
    <vt:lpwstr>Canva</vt:lpwstr>
  </property>
  <property fmtid="{D5CDD505-2E9C-101B-9397-08002B2CF9AE}" pid="4" name="LastSaved">
    <vt:filetime>2023-04-22T00:00:00Z</vt:filetime>
  </property>
  <property fmtid="{D5CDD505-2E9C-101B-9397-08002B2CF9AE}" pid="5" name="Producer">
    <vt:lpwstr>GPL Ghostscript 9.20</vt:lpwstr>
  </property>
</Properties>
</file>